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Default Extension="jpeg" ContentType="image/jpeg"/>
  <Default Extension="xml" ContentType="application/xml"/>
  <Default Extension="emf" ContentType="image/x-emf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2.xml" ContentType="application/vnd.openxmlformats-officedocument.presentationml.notesSlide+xml"/>
  <Override PartName="/ppt/presentation.xml" ContentType="application/vnd.openxmlformats-officedocument.presentationml.presentation.main+xml"/>
  <Default Extension="vml" ContentType="application/vnd.openxmlformats-officedocument.vmlDrawing"/>
  <Override PartName="/ppt/slideLayouts/slideLayout7.xml" ContentType="application/vnd.openxmlformats-officedocument.presentationml.slideLayout+xml"/>
  <Default Extension="xls" ContentType="application/vnd.ms-excel"/>
  <Override PartName="/ppt/notesMasters/notesMaster1.xml" ContentType="application/vnd.openxmlformats-officedocument.presentationml.notesMaster+xml"/>
  <Override PartName="/ppt/slideLayouts/slideLayout5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5"/>
  </p:notesMasterIdLst>
  <p:sldIdLst>
    <p:sldId id="262" r:id="rId2"/>
    <p:sldId id="259" r:id="rId3"/>
    <p:sldId id="261" r:id="rId4"/>
  </p:sldIdLst>
  <p:sldSz cx="6858000" cy="9144000" type="letter"/>
  <p:notesSz cx="6950075" cy="9236075"/>
  <p:defaultTextStyle>
    <a:defPPr>
      <a:defRPr lang="de-DE"/>
    </a:defPPr>
    <a:lvl1pPr algn="l" defTabSz="435522" rtl="0" fontAlgn="base">
      <a:spcBef>
        <a:spcPct val="0"/>
      </a:spcBef>
      <a:spcAft>
        <a:spcPct val="0"/>
      </a:spcAft>
      <a:defRPr sz="1753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35522" indent="-34787" algn="l" defTabSz="435522" rtl="0" fontAlgn="base">
      <a:spcBef>
        <a:spcPct val="0"/>
      </a:spcBef>
      <a:spcAft>
        <a:spcPct val="0"/>
      </a:spcAft>
      <a:defRPr sz="1753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872436" indent="-70964" algn="l" defTabSz="435522" rtl="0" fontAlgn="base">
      <a:spcBef>
        <a:spcPct val="0"/>
      </a:spcBef>
      <a:spcAft>
        <a:spcPct val="0"/>
      </a:spcAft>
      <a:defRPr sz="1753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07957" indent="-105750" algn="l" defTabSz="435522" rtl="0" fontAlgn="base">
      <a:spcBef>
        <a:spcPct val="0"/>
      </a:spcBef>
      <a:spcAft>
        <a:spcPct val="0"/>
      </a:spcAft>
      <a:defRPr sz="1753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744870" indent="-141927" algn="l" defTabSz="435522" rtl="0" fontAlgn="base">
      <a:spcBef>
        <a:spcPct val="0"/>
      </a:spcBef>
      <a:spcAft>
        <a:spcPct val="0"/>
      </a:spcAft>
      <a:defRPr sz="1753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003679" algn="l" defTabSz="801472" rtl="0" eaLnBrk="1" latinLnBrk="0" hangingPunct="1">
      <a:defRPr sz="1753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404415" algn="l" defTabSz="801472" rtl="0" eaLnBrk="1" latinLnBrk="0" hangingPunct="1">
      <a:defRPr sz="1753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2805151" algn="l" defTabSz="801472" rtl="0" eaLnBrk="1" latinLnBrk="0" hangingPunct="1">
      <a:defRPr sz="1753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205886" algn="l" defTabSz="801472" rtl="0" eaLnBrk="1" latinLnBrk="0" hangingPunct="1">
      <a:defRPr sz="1753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 xmlns:p="http://schemas.openxmlformats.org/presentationml/2006/main" xmlns:r="http://schemas.openxmlformats.org/officeDocument/2006/relationships" xmlns:a="http://schemas.openxmlformats.org/drawingml/2006/main" xmlns="">
        <p15:guide id="1" orient="horz" pos="2659" userDrawn="1">
          <p15:clr>
            <a:srgbClr val="A4A3A4"/>
          </p15:clr>
        </p15:guide>
        <p15:guide id="2" pos="416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:p="http://schemas.openxmlformats.org/presentationml/2006/main" xmlns:r="http://schemas.openxmlformats.org/officeDocument/2006/relationships" xmlns:a="http://schemas.openxmlformats.org/drawingml/2006/main" xmlns="">
        <p15:guide id="1" orient="horz" pos="2909">
          <p15:clr>
            <a:srgbClr val="A4A3A4"/>
          </p15:clr>
        </p15:guide>
        <p15:guide id="2" pos="218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>
          <a:srgbClr val="FF0000"/>
        </p14:laserClr>
      </p:ext>
      <p:ext uri="{2FDB2607-1784-4EEB-B798-7EB5836EED8A}">
        <p14:showMediaCtrls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"/>
      </p:ext>
    </p:extLst>
  </p:showPr>
  <p:clrMru>
    <a:srgbClr val="E66105"/>
    <a:srgbClr val="FFFFFF"/>
    <a:srgbClr val="CF5B13"/>
    <a:srgbClr val="E35E35"/>
    <a:srgbClr val="E75B28"/>
    <a:srgbClr val="E75B2A"/>
    <a:srgbClr val="E75A28"/>
  </p:clrMru>
  <p:extLst>
    <p:ext uri="{E76CE94A-603C-4142-B9EB-6D1370010A27}">
      <p14:discardImageEditData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"/>
    </p:ext>
    <p:ext uri="{FD5EFAAD-0ECE-453E-9831-46B23BE46B34}">
      <p15:chartTrackingRefBased xmlns:p15="http://schemas.microsoft.com/office/powerpoint/2012/main" xmlns:p="http://schemas.openxmlformats.org/presentationml/2006/main" xmlns:r="http://schemas.openxmlformats.org/officeDocument/2006/relationships" xmlns:a="http://schemas.openxmlformats.org/drawingml/2006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Helle Formatvorlag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0A15C55-8517-42AA-B614-E9B94910E393}" styleName="Mittlere Formatvorlage 2 - Akz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940675A-B579-460E-94D1-54222C63F5DA}" styleName="Keine Formatvorlage, Tabellengitternetz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Keine Formatvorlage, kein Gitternetz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horzBarState="maximized">
    <p:restoredLeft sz="13799" autoAdjust="0"/>
    <p:restoredTop sz="94629" autoAdjust="0"/>
  </p:normalViewPr>
  <p:slideViewPr>
    <p:cSldViewPr snapToGrid="0">
      <p:cViewPr>
        <p:scale>
          <a:sx n="100" d="100"/>
          <a:sy n="100" d="100"/>
        </p:scale>
        <p:origin x="-2472" y="-88"/>
      </p:cViewPr>
      <p:guideLst>
        <p:guide orient="horz" pos="2659"/>
        <p:guide pos="416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2" d="100"/>
          <a:sy n="82" d="100"/>
        </p:scale>
        <p:origin x="-3294" y="-96"/>
      </p:cViewPr>
      <p:guideLst>
        <p:guide orient="horz" pos="2909"/>
        <p:guide pos="2188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6" Type="http://schemas.openxmlformats.org/officeDocument/2006/relationships/printerSettings" Target="printerSettings/printerSettings1.bin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3011700" cy="461804"/>
          </a:xfrm>
          <a:prstGeom prst="rect">
            <a:avLst/>
          </a:prstGeom>
        </p:spPr>
        <p:txBody>
          <a:bodyPr vert="horz" lIns="94837" tIns="47419" rIns="94837" bIns="47419" rtlCol="0"/>
          <a:lstStyle>
            <a:lvl1pPr algn="l">
              <a:defRPr sz="13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936770" y="2"/>
            <a:ext cx="3011700" cy="461804"/>
          </a:xfrm>
          <a:prstGeom prst="rect">
            <a:avLst/>
          </a:prstGeom>
        </p:spPr>
        <p:txBody>
          <a:bodyPr vert="horz" lIns="94837" tIns="47419" rIns="94837" bIns="47419" rtlCol="0"/>
          <a:lstStyle>
            <a:lvl1pPr algn="r">
              <a:defRPr sz="1300"/>
            </a:lvl1pPr>
          </a:lstStyle>
          <a:p>
            <a:fld id="{F5390220-A247-44B8-BDF9-867E627C7470}" type="datetimeFigureOut">
              <a:rPr lang="de-DE" smtClean="0"/>
              <a:pPr/>
              <a:t>11/28/16</a:t>
            </a:fld>
            <a:endParaRPr lang="en-GB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2176463" y="690563"/>
            <a:ext cx="2597150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837" tIns="47419" rIns="94837" bIns="47419" rtlCol="0" anchor="ctr"/>
          <a:lstStyle/>
          <a:p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</p:spPr>
        <p:txBody>
          <a:bodyPr vert="horz" lIns="94837" tIns="47419" rIns="94837" bIns="47419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772668"/>
            <a:ext cx="3011700" cy="461804"/>
          </a:xfrm>
          <a:prstGeom prst="rect">
            <a:avLst/>
          </a:prstGeom>
        </p:spPr>
        <p:txBody>
          <a:bodyPr vert="horz" lIns="94837" tIns="47419" rIns="94837" bIns="47419" rtlCol="0" anchor="b"/>
          <a:lstStyle>
            <a:lvl1pPr algn="l">
              <a:defRPr sz="1300"/>
            </a:lvl1pPr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936770" y="8772668"/>
            <a:ext cx="3011700" cy="461804"/>
          </a:xfrm>
          <a:prstGeom prst="rect">
            <a:avLst/>
          </a:prstGeom>
        </p:spPr>
        <p:txBody>
          <a:bodyPr vert="horz" lIns="94837" tIns="47419" rIns="94837" bIns="47419" rtlCol="0" anchor="b"/>
          <a:lstStyle>
            <a:lvl1pPr algn="r">
              <a:defRPr sz="1300"/>
            </a:lvl1pPr>
          </a:lstStyle>
          <a:p>
            <a:fld id="{55604933-3A3E-46D5-BF88-9923A3624110}" type="slidenum">
              <a:rPr lang="de-DE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955269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801472" rtl="0" eaLnBrk="1" latinLnBrk="0" hangingPunct="1">
      <a:defRPr sz="1052" kern="1200">
        <a:solidFill>
          <a:schemeClr val="tx1"/>
        </a:solidFill>
        <a:latin typeface="+mn-lt"/>
        <a:ea typeface="+mn-ea"/>
        <a:cs typeface="+mn-cs"/>
      </a:defRPr>
    </a:lvl1pPr>
    <a:lvl2pPr marL="400736" algn="l" defTabSz="801472" rtl="0" eaLnBrk="1" latinLnBrk="0" hangingPunct="1">
      <a:defRPr sz="1052" kern="1200">
        <a:solidFill>
          <a:schemeClr val="tx1"/>
        </a:solidFill>
        <a:latin typeface="+mn-lt"/>
        <a:ea typeface="+mn-ea"/>
        <a:cs typeface="+mn-cs"/>
      </a:defRPr>
    </a:lvl2pPr>
    <a:lvl3pPr marL="801472" algn="l" defTabSz="801472" rtl="0" eaLnBrk="1" latinLnBrk="0" hangingPunct="1">
      <a:defRPr sz="1052" kern="1200">
        <a:solidFill>
          <a:schemeClr val="tx1"/>
        </a:solidFill>
        <a:latin typeface="+mn-lt"/>
        <a:ea typeface="+mn-ea"/>
        <a:cs typeface="+mn-cs"/>
      </a:defRPr>
    </a:lvl3pPr>
    <a:lvl4pPr marL="1202207" algn="l" defTabSz="801472" rtl="0" eaLnBrk="1" latinLnBrk="0" hangingPunct="1">
      <a:defRPr sz="1052" kern="1200">
        <a:solidFill>
          <a:schemeClr val="tx1"/>
        </a:solidFill>
        <a:latin typeface="+mn-lt"/>
        <a:ea typeface="+mn-ea"/>
        <a:cs typeface="+mn-cs"/>
      </a:defRPr>
    </a:lvl4pPr>
    <a:lvl5pPr marL="1602943" algn="l" defTabSz="801472" rtl="0" eaLnBrk="1" latinLnBrk="0" hangingPunct="1">
      <a:defRPr sz="1052" kern="1200">
        <a:solidFill>
          <a:schemeClr val="tx1"/>
        </a:solidFill>
        <a:latin typeface="+mn-lt"/>
        <a:ea typeface="+mn-ea"/>
        <a:cs typeface="+mn-cs"/>
      </a:defRPr>
    </a:lvl5pPr>
    <a:lvl6pPr marL="2003679" algn="l" defTabSz="801472" rtl="0" eaLnBrk="1" latinLnBrk="0" hangingPunct="1">
      <a:defRPr sz="1052" kern="1200">
        <a:solidFill>
          <a:schemeClr val="tx1"/>
        </a:solidFill>
        <a:latin typeface="+mn-lt"/>
        <a:ea typeface="+mn-ea"/>
        <a:cs typeface="+mn-cs"/>
      </a:defRPr>
    </a:lvl6pPr>
    <a:lvl7pPr marL="2404415" algn="l" defTabSz="801472" rtl="0" eaLnBrk="1" latinLnBrk="0" hangingPunct="1">
      <a:defRPr sz="1052" kern="1200">
        <a:solidFill>
          <a:schemeClr val="tx1"/>
        </a:solidFill>
        <a:latin typeface="+mn-lt"/>
        <a:ea typeface="+mn-ea"/>
        <a:cs typeface="+mn-cs"/>
      </a:defRPr>
    </a:lvl7pPr>
    <a:lvl8pPr marL="2805151" algn="l" defTabSz="801472" rtl="0" eaLnBrk="1" latinLnBrk="0" hangingPunct="1">
      <a:defRPr sz="1052" kern="1200">
        <a:solidFill>
          <a:schemeClr val="tx1"/>
        </a:solidFill>
        <a:latin typeface="+mn-lt"/>
        <a:ea typeface="+mn-ea"/>
        <a:cs typeface="+mn-cs"/>
      </a:defRPr>
    </a:lvl8pPr>
    <a:lvl9pPr marL="3205886" algn="l" defTabSz="801472" rtl="0" eaLnBrk="1" latinLnBrk="0" hangingPunct="1">
      <a:defRPr sz="1052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2176463" y="690563"/>
            <a:ext cx="2597150" cy="346392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604933-3A3E-46D5-BF88-9923A3624110}" type="slidenum">
              <a:rPr lang="de-DE" smtClean="0"/>
              <a:pPr/>
              <a:t>2</a:t>
            </a:fld>
            <a:endParaRPr lang="en-GB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>
          <a:xfrm>
            <a:off x="2176463" y="690563"/>
            <a:ext cx="2597150" cy="3463925"/>
          </a:xfrm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604933-3A3E-46D5-BF88-9923A3624110}" type="slidenum">
              <a:rPr lang="de-DE" smtClean="0"/>
              <a:pPr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6533455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14350" y="2840569"/>
            <a:ext cx="5829300" cy="1960033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028700" y="5181601"/>
            <a:ext cx="4800600" cy="233679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978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956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934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912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890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86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846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824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639EEC-0D00-4FB0-A4A8-31919D0A9033}" type="datetimeFigureOut">
              <a:rPr lang="de-DE"/>
              <a:pPr>
                <a:defRPr/>
              </a:pPr>
              <a:t>11/28/16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E283E5-257E-4FD7-8E79-59084062DE16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E1AFFF-0CBD-4172-AEA7-6DC1CD924BB7}" type="datetimeFigureOut">
              <a:rPr lang="de-DE"/>
              <a:pPr>
                <a:defRPr/>
              </a:pPr>
              <a:t>11/28/16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7DDCD6-7733-448E-B44B-B01B7D200E02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3729037" y="529167"/>
            <a:ext cx="1157288" cy="11269134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257177" y="529167"/>
            <a:ext cx="3357563" cy="11269134"/>
          </a:xfrm>
        </p:spPr>
        <p:txBody>
          <a:bodyPr vert="eaVert"/>
          <a:lstStyle/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C317AD-92B6-4DF1-BE31-751B6A515094}" type="datetimeFigureOut">
              <a:rPr lang="de-DE"/>
              <a:pPr>
                <a:defRPr/>
              </a:pPr>
              <a:t>11/28/16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4D55EE-013A-4171-8624-4F0238008B8D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647D75-A9FE-45CA-A45F-422043D7609F}" type="datetimeFigureOut">
              <a:rPr lang="de-DE"/>
              <a:pPr>
                <a:defRPr/>
              </a:pPr>
              <a:t>11/28/16</a:t>
            </a:fld>
            <a:endParaRPr lang="de-DE" dirty="0"/>
          </a:p>
        </p:txBody>
      </p:sp>
      <p:sp>
        <p:nvSpPr>
          <p:cNvPr id="3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467790-13D2-4BEC-A751-A017E5004B4D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50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9780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95613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49342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99122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48903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98683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48464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98245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B383FB-EC73-490A-959E-D687643ED510}" type="datetimeFigureOut">
              <a:rPr lang="de-DE"/>
              <a:pPr>
                <a:defRPr/>
              </a:pPr>
              <a:t>11/28/16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576EBC-E844-4DB4-B3F8-609DE6E99D50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257177" y="3081870"/>
            <a:ext cx="2257425" cy="8716434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2628902" y="3081870"/>
            <a:ext cx="2257425" cy="8716434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825B71-D033-45AD-B415-5C49B0AD1F1E}" type="datetimeFigureOut">
              <a:rPr lang="de-DE"/>
              <a:pPr>
                <a:defRPr/>
              </a:pPr>
              <a:t>11/28/16</a:t>
            </a:fld>
            <a:endParaRPr lang="de-DE" dirty="0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3258E1-D98B-4287-869E-C3D15EDBDF67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42902" y="2046819"/>
            <a:ext cx="3030141" cy="853016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7806" indent="0">
              <a:buNone/>
              <a:defRPr sz="2200" b="1"/>
            </a:lvl2pPr>
            <a:lvl3pPr marL="995613" indent="0">
              <a:buNone/>
              <a:defRPr sz="2000" b="1"/>
            </a:lvl3pPr>
            <a:lvl4pPr marL="1493420" indent="0">
              <a:buNone/>
              <a:defRPr sz="1700" b="1"/>
            </a:lvl4pPr>
            <a:lvl5pPr marL="1991226" indent="0">
              <a:buNone/>
              <a:defRPr sz="1700" b="1"/>
            </a:lvl5pPr>
            <a:lvl6pPr marL="2489033" indent="0">
              <a:buNone/>
              <a:defRPr sz="1700" b="1"/>
            </a:lvl6pPr>
            <a:lvl7pPr marL="2986839" indent="0">
              <a:buNone/>
              <a:defRPr sz="1700" b="1"/>
            </a:lvl7pPr>
            <a:lvl8pPr marL="3484647" indent="0">
              <a:buNone/>
              <a:defRPr sz="1700" b="1"/>
            </a:lvl8pPr>
            <a:lvl9pPr marL="3982452" indent="0">
              <a:buNone/>
              <a:defRPr sz="17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342902" y="2899834"/>
            <a:ext cx="3030141" cy="5268384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3483771" y="2046819"/>
            <a:ext cx="3031331" cy="853016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7806" indent="0">
              <a:buNone/>
              <a:defRPr sz="2200" b="1"/>
            </a:lvl2pPr>
            <a:lvl3pPr marL="995613" indent="0">
              <a:buNone/>
              <a:defRPr sz="2000" b="1"/>
            </a:lvl3pPr>
            <a:lvl4pPr marL="1493420" indent="0">
              <a:buNone/>
              <a:defRPr sz="1700" b="1"/>
            </a:lvl4pPr>
            <a:lvl5pPr marL="1991226" indent="0">
              <a:buNone/>
              <a:defRPr sz="1700" b="1"/>
            </a:lvl5pPr>
            <a:lvl6pPr marL="2489033" indent="0">
              <a:buNone/>
              <a:defRPr sz="1700" b="1"/>
            </a:lvl6pPr>
            <a:lvl7pPr marL="2986839" indent="0">
              <a:buNone/>
              <a:defRPr sz="1700" b="1"/>
            </a:lvl7pPr>
            <a:lvl8pPr marL="3484647" indent="0">
              <a:buNone/>
              <a:defRPr sz="1700" b="1"/>
            </a:lvl8pPr>
            <a:lvl9pPr marL="3982452" indent="0">
              <a:buNone/>
              <a:defRPr sz="17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3483771" y="2899834"/>
            <a:ext cx="3031331" cy="5268384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E80031-EC6C-4051-844D-B865045C4ACA}" type="datetimeFigureOut">
              <a:rPr lang="de-DE"/>
              <a:pPr>
                <a:defRPr/>
              </a:pPr>
              <a:t>11/28/16</a:t>
            </a:fld>
            <a:endParaRPr lang="de-DE" dirty="0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3E211E-E4CF-4EB6-9BF3-8BA84E5FFFA0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A9C79A-90D6-4204-A211-2B60467C3D88}" type="datetimeFigureOut">
              <a:rPr lang="de-DE"/>
              <a:pPr>
                <a:defRPr/>
              </a:pPr>
              <a:t>11/28/16</a:t>
            </a:fld>
            <a:endParaRPr lang="de-DE" dirty="0"/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028977-51A6-422E-9ECC-3BF4BEDA5812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AD6BA2-71E3-416C-BBD3-D58B02B2FF1E}" type="datetimeFigureOut">
              <a:rPr lang="de-DE"/>
              <a:pPr>
                <a:defRPr/>
              </a:pPr>
              <a:t>11/28/16</a:t>
            </a:fld>
            <a:endParaRPr lang="de-DE" dirty="0"/>
          </a:p>
        </p:txBody>
      </p:sp>
      <p:sp>
        <p:nvSpPr>
          <p:cNvPr id="3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348F73-6C66-4F45-B748-5798B85CE801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42902" y="364068"/>
            <a:ext cx="2256235" cy="1549401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681289" y="364068"/>
            <a:ext cx="3833813" cy="7804151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342902" y="1913468"/>
            <a:ext cx="2256235" cy="6254751"/>
          </a:xfrm>
        </p:spPr>
        <p:txBody>
          <a:bodyPr/>
          <a:lstStyle>
            <a:lvl1pPr marL="0" indent="0">
              <a:buNone/>
              <a:defRPr sz="1500"/>
            </a:lvl1pPr>
            <a:lvl2pPr marL="497806" indent="0">
              <a:buNone/>
              <a:defRPr sz="1300"/>
            </a:lvl2pPr>
            <a:lvl3pPr marL="995613" indent="0">
              <a:buNone/>
              <a:defRPr sz="1100"/>
            </a:lvl3pPr>
            <a:lvl4pPr marL="1493420" indent="0">
              <a:buNone/>
              <a:defRPr sz="1000"/>
            </a:lvl4pPr>
            <a:lvl5pPr marL="1991226" indent="0">
              <a:buNone/>
              <a:defRPr sz="1000"/>
            </a:lvl5pPr>
            <a:lvl6pPr marL="2489033" indent="0">
              <a:buNone/>
              <a:defRPr sz="1000"/>
            </a:lvl6pPr>
            <a:lvl7pPr marL="2986839" indent="0">
              <a:buNone/>
              <a:defRPr sz="1000"/>
            </a:lvl7pPr>
            <a:lvl8pPr marL="3484647" indent="0">
              <a:buNone/>
              <a:defRPr sz="1000"/>
            </a:lvl8pPr>
            <a:lvl9pPr marL="3982452" indent="0">
              <a:buNone/>
              <a:defRPr sz="10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23F164-D5B9-4966-930E-D09F7AFEC2B0}" type="datetimeFigureOut">
              <a:rPr lang="de-DE"/>
              <a:pPr>
                <a:defRPr/>
              </a:pPr>
              <a:t>11/28/16</a:t>
            </a:fld>
            <a:endParaRPr lang="de-DE" dirty="0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9590AF-3DD1-411E-9494-F9A38865BF8B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44216" y="6400801"/>
            <a:ext cx="4114800" cy="755651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 rtlCol="0">
            <a:normAutofit/>
          </a:bodyPr>
          <a:lstStyle>
            <a:lvl1pPr marL="0" indent="0">
              <a:buNone/>
              <a:defRPr sz="3500"/>
            </a:lvl1pPr>
            <a:lvl2pPr marL="497806" indent="0">
              <a:buNone/>
              <a:defRPr sz="3000"/>
            </a:lvl2pPr>
            <a:lvl3pPr marL="995613" indent="0">
              <a:buNone/>
              <a:defRPr sz="2600"/>
            </a:lvl3pPr>
            <a:lvl4pPr marL="1493420" indent="0">
              <a:buNone/>
              <a:defRPr sz="2200"/>
            </a:lvl4pPr>
            <a:lvl5pPr marL="1991226" indent="0">
              <a:buNone/>
              <a:defRPr sz="2200"/>
            </a:lvl5pPr>
            <a:lvl6pPr marL="2489033" indent="0">
              <a:buNone/>
              <a:defRPr sz="2200"/>
            </a:lvl6pPr>
            <a:lvl7pPr marL="2986839" indent="0">
              <a:buNone/>
              <a:defRPr sz="2200"/>
            </a:lvl7pPr>
            <a:lvl8pPr marL="3484647" indent="0">
              <a:buNone/>
              <a:defRPr sz="2200"/>
            </a:lvl8pPr>
            <a:lvl9pPr marL="3982452" indent="0">
              <a:buNone/>
              <a:defRPr sz="2200"/>
            </a:lvl9pPr>
          </a:lstStyle>
          <a:p>
            <a:pPr lvl="0"/>
            <a:r>
              <a:rPr lang="de-DE" noProof="0" dirty="0"/>
              <a:t>Bild durch Klicken auf Symbol hinzufügen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500"/>
            </a:lvl1pPr>
            <a:lvl2pPr marL="497806" indent="0">
              <a:buNone/>
              <a:defRPr sz="1300"/>
            </a:lvl2pPr>
            <a:lvl3pPr marL="995613" indent="0">
              <a:buNone/>
              <a:defRPr sz="1100"/>
            </a:lvl3pPr>
            <a:lvl4pPr marL="1493420" indent="0">
              <a:buNone/>
              <a:defRPr sz="1000"/>
            </a:lvl4pPr>
            <a:lvl5pPr marL="1991226" indent="0">
              <a:buNone/>
              <a:defRPr sz="1000"/>
            </a:lvl5pPr>
            <a:lvl6pPr marL="2489033" indent="0">
              <a:buNone/>
              <a:defRPr sz="1000"/>
            </a:lvl6pPr>
            <a:lvl7pPr marL="2986839" indent="0">
              <a:buNone/>
              <a:defRPr sz="1000"/>
            </a:lvl7pPr>
            <a:lvl8pPr marL="3484647" indent="0">
              <a:buNone/>
              <a:defRPr sz="1000"/>
            </a:lvl8pPr>
            <a:lvl9pPr marL="3982452" indent="0">
              <a:buNone/>
              <a:defRPr sz="10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4B4BA2-2CD4-41C6-8BEF-B958C682099D}" type="datetimeFigureOut">
              <a:rPr lang="de-DE"/>
              <a:pPr>
                <a:defRPr/>
              </a:pPr>
              <a:t>11/28/16</a:t>
            </a:fld>
            <a:endParaRPr lang="de-DE" dirty="0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806D2E-C88F-4F0D-A36F-678EA15E6413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elplatzhalter 1"/>
          <p:cNvSpPr>
            <a:spLocks noGrp="1"/>
          </p:cNvSpPr>
          <p:nvPr>
            <p:ph type="title"/>
          </p:nvPr>
        </p:nvSpPr>
        <p:spPr bwMode="auto">
          <a:xfrm>
            <a:off x="342684" y="366521"/>
            <a:ext cx="6172632" cy="1523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561" tIns="49780" rIns="99561" bIns="497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Mastertitelformat bearbeiten</a:t>
            </a:r>
            <a:endParaRPr lang="de-DE"/>
          </a:p>
        </p:txBody>
      </p:sp>
      <p:sp>
        <p:nvSpPr>
          <p:cNvPr id="1027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342684" y="2133962"/>
            <a:ext cx="6172632" cy="6034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561" tIns="49780" rIns="99561" bIns="497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Mastertextformat bearbeiten</a:t>
            </a:r>
          </a:p>
          <a:p>
            <a:pPr lvl="1"/>
            <a:r>
              <a:rPr lang="en-US"/>
              <a:t>Zweite Ebene</a:t>
            </a:r>
          </a:p>
          <a:p>
            <a:pPr lvl="2"/>
            <a:r>
              <a:rPr lang="en-US"/>
              <a:t>Dritte Ebene</a:t>
            </a:r>
          </a:p>
          <a:p>
            <a:pPr lvl="3"/>
            <a:r>
              <a:rPr lang="en-US"/>
              <a:t>Vierte Ebene</a:t>
            </a:r>
          </a:p>
          <a:p>
            <a:pPr lvl="4"/>
            <a:r>
              <a:rPr lang="en-US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342684" y="8474762"/>
            <a:ext cx="1601112" cy="487336"/>
          </a:xfrm>
          <a:prstGeom prst="rect">
            <a:avLst/>
          </a:prstGeom>
        </p:spPr>
        <p:txBody>
          <a:bodyPr vert="horz" lIns="99561" tIns="49780" rIns="99561" bIns="49780" rtlCol="0" anchor="ctr"/>
          <a:lstStyle>
            <a:lvl1pPr algn="l" defTabSz="497806" fontAlgn="auto">
              <a:spcBef>
                <a:spcPts val="0"/>
              </a:spcBef>
              <a:spcAft>
                <a:spcPts val="0"/>
              </a:spcAft>
              <a:defRPr sz="13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D70B815-8ADE-4ABF-950A-61D87C988763}" type="datetimeFigureOut">
              <a:rPr lang="de-DE"/>
              <a:pPr>
                <a:defRPr/>
              </a:pPr>
              <a:t>11/28/16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342635" y="8474762"/>
            <a:ext cx="2172731" cy="487336"/>
          </a:xfrm>
          <a:prstGeom prst="rect">
            <a:avLst/>
          </a:prstGeom>
        </p:spPr>
        <p:txBody>
          <a:bodyPr vert="horz" lIns="99561" tIns="49780" rIns="99561" bIns="49780" rtlCol="0" anchor="ctr"/>
          <a:lstStyle>
            <a:lvl1pPr algn="ctr" defTabSz="497806" fontAlgn="auto">
              <a:spcBef>
                <a:spcPts val="0"/>
              </a:spcBef>
              <a:spcAft>
                <a:spcPts val="0"/>
              </a:spcAft>
              <a:defRPr sz="13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4914204" y="8474762"/>
            <a:ext cx="1601112" cy="487336"/>
          </a:xfrm>
          <a:prstGeom prst="rect">
            <a:avLst/>
          </a:prstGeom>
        </p:spPr>
        <p:txBody>
          <a:bodyPr vert="horz" lIns="99561" tIns="49780" rIns="99561" bIns="49780" rtlCol="0" anchor="ctr"/>
          <a:lstStyle>
            <a:lvl1pPr algn="r" defTabSz="497806" fontAlgn="auto">
              <a:spcBef>
                <a:spcPts val="0"/>
              </a:spcBef>
              <a:spcAft>
                <a:spcPts val="0"/>
              </a:spcAft>
              <a:defRPr sz="13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2443E50-1637-4C1D-ADA2-8FC0C7B2C1E9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  <p:pic>
        <p:nvPicPr>
          <p:cNvPr id="1031" name="Bild 7" descr="SalesFact Head.png"/>
          <p:cNvPicPr>
            <a:picLocks noChangeAspect="1"/>
          </p:cNvPicPr>
          <p:nvPr/>
        </p:nvPicPr>
        <p:blipFill>
          <a:blip r:embed="rId13" cstate="screen"/>
          <a:srcRect/>
          <a:stretch>
            <a:fillRect/>
          </a:stretch>
        </p:blipFill>
        <p:spPr bwMode="auto">
          <a:xfrm>
            <a:off x="0" y="183261"/>
            <a:ext cx="6858000" cy="844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feld 9"/>
          <p:cNvSpPr txBox="1"/>
          <p:nvPr/>
        </p:nvSpPr>
        <p:spPr bwMode="auto">
          <a:xfrm>
            <a:off x="229649" y="226700"/>
            <a:ext cx="3889031" cy="6924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49780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400" b="1" dirty="0"/>
              <a:t>GHB Grinding System</a:t>
            </a:r>
            <a:endParaRPr lang="en-GB" sz="1200" b="1" dirty="0"/>
          </a:p>
          <a:p>
            <a:pPr defTabSz="49780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500" b="1" dirty="0"/>
              <a:t>Sales Facts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96888" rtl="0" eaLnBrk="0" fontAlgn="base" hangingPunct="0">
        <a:spcBef>
          <a:spcPct val="0"/>
        </a:spcBef>
        <a:spcAft>
          <a:spcPct val="0"/>
        </a:spcAft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96888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</a:defRPr>
      </a:lvl2pPr>
      <a:lvl3pPr algn="ctr" defTabSz="496888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</a:defRPr>
      </a:lvl3pPr>
      <a:lvl4pPr algn="ctr" defTabSz="496888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</a:defRPr>
      </a:lvl4pPr>
      <a:lvl5pPr algn="ctr" defTabSz="496888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</a:defRPr>
      </a:lvl5pPr>
      <a:lvl6pPr marL="457200" algn="ctr" defTabSz="496888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</a:defRPr>
      </a:lvl6pPr>
      <a:lvl7pPr marL="914400" algn="ctr" defTabSz="496888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</a:defRPr>
      </a:lvl7pPr>
      <a:lvl8pPr marL="1371600" algn="ctr" defTabSz="496888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</a:defRPr>
      </a:lvl8pPr>
      <a:lvl9pPr marL="1828800" algn="ctr" defTabSz="496888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</a:defRPr>
      </a:lvl9pPr>
    </p:titleStyle>
    <p:bodyStyle>
      <a:lvl1pPr marL="373063" indent="-373063" algn="l" defTabSz="496888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808038" indent="-309563" algn="l" defTabSz="496888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1243013" indent="-247650" algn="l" defTabSz="496888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741488" indent="-247650" algn="l" defTabSz="496888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39963" indent="-247650" algn="l" defTabSz="496888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37936" indent="-248904" algn="l" defTabSz="497806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35743" indent="-248904" algn="l" defTabSz="497806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33548" indent="-248904" algn="l" defTabSz="497806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31355" indent="-248904" algn="l" defTabSz="497806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9780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97806" algn="l" defTabSz="49780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95613" algn="l" defTabSz="49780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493420" algn="l" defTabSz="49780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991226" algn="l" defTabSz="49780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89033" algn="l" defTabSz="49780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86839" algn="l" defTabSz="49780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84647" algn="l" defTabSz="49780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82452" algn="l" defTabSz="49780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6.jpe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png"/><Relationship Id="rId4" Type="http://schemas.openxmlformats.org/officeDocument/2006/relationships/image" Target="../media/image9.jpeg"/><Relationship Id="rId5" Type="http://schemas.openxmlformats.org/officeDocument/2006/relationships/image" Target="../media/image10.jpe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jpeg"/><Relationship Id="rId9" Type="http://schemas.openxmlformats.org/officeDocument/2006/relationships/image" Target="../media/image14.png"/><Relationship Id="rId10" Type="http://schemas.openxmlformats.org/officeDocument/2006/relationships/image" Target="../media/image1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4" Type="http://schemas.openxmlformats.org/officeDocument/2006/relationships/image" Target="../media/image8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23.png"/><Relationship Id="rId8" Type="http://schemas.openxmlformats.org/officeDocument/2006/relationships/image" Target="../media/image24.jpeg"/><Relationship Id="rId9" Type="http://schemas.openxmlformats.org/officeDocument/2006/relationships/oleObject" Target="../embeddings/Microsoft_Excel_97_-_2004_Worksheet1.xls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Bild 7" descr="SalesFact Head.pn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45451" y="5823228"/>
            <a:ext cx="6615240" cy="281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2" name="Tabelle 6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071140916"/>
              </p:ext>
            </p:extLst>
          </p:nvPr>
        </p:nvGraphicFramePr>
        <p:xfrm>
          <a:off x="145450" y="5799002"/>
          <a:ext cx="6615240" cy="329220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06252">
                  <a:extLst>
                    <a:ext uri="{9D8B030D-6E8A-4147-A177-3AD203B41FA5}">
                      <a16:col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20000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20001"/>
                    </a:ext>
                  </a:extLst>
                </a:gridCol>
                <a:gridCol w="1988820">
                  <a:extLst>
                    <a:ext uri="{9D8B030D-6E8A-4147-A177-3AD203B41FA5}">
                      <a16:col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20002"/>
                    </a:ext>
                  </a:extLst>
                </a:gridCol>
                <a:gridCol w="1362768">
                  <a:extLst>
                    <a:ext uri="{9D8B030D-6E8A-4147-A177-3AD203B41FA5}">
                      <a16:col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20003"/>
                    </a:ext>
                  </a:extLst>
                </a:gridCol>
              </a:tblGrid>
              <a:tr h="314325">
                <a:tc>
                  <a:txBody>
                    <a:bodyPr/>
                    <a:lstStyle/>
                    <a:p>
                      <a:pPr algn="l" fontAlgn="ctr"/>
                      <a:r>
                        <a:rPr lang="de-DE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Purchase criterion</a:t>
                      </a:r>
                    </a:p>
                  </a:txBody>
                  <a:tcPr marL="114300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Product feature</a:t>
                      </a:r>
                    </a:p>
                  </a:txBody>
                  <a:tcPr marL="114300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Advantage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Customer benefit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10000"/>
                  </a:ext>
                </a:extLst>
              </a:tr>
              <a:tr h="311910"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Efficient grinding system</a:t>
                      </a:r>
                    </a:p>
                  </a:txBody>
                  <a:tcPr marL="36000" marR="36000" marT="9525" marB="0" anchor="ctr" horzOverflow="overflow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Installation of the machine in a pipe notching module</a:t>
                      </a:r>
                      <a:endParaRPr kumimoji="0" lang="en-GB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L="36000" marR="36000" marT="9525" marB="0" anchor="ctr" horzOverflow="overflow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Setup time less than 45 seconds.</a:t>
                      </a:r>
                    </a:p>
                  </a:txBody>
                  <a:tcPr marL="36000" marR="36000" marT="9525" marB="0" anchor="ctr" horzOverflow="overflow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1 machine for 3 different applications =&gt; All-round</a:t>
                      </a:r>
                      <a:r>
                        <a:rPr dirty="0"/>
                        <a:t> </a:t>
                      </a:r>
                      <a:r>
                        <a:rPr kumimoji="0" lang="de-DE" sz="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grinding system </a:t>
                      </a: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	</a:t>
                      </a:r>
                    </a:p>
                  </a:txBody>
                  <a:tcPr marL="36000" marR="36000" marT="9525" marB="0" anchor="ctr" horzOverflow="overflow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10001"/>
                  </a:ext>
                </a:extLst>
              </a:tr>
              <a:tr h="311910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Installation of the machine in a mobile grinding module</a:t>
                      </a:r>
                    </a:p>
                  </a:txBody>
                  <a:tcPr marL="36000" marR="36000" marT="9525" marB="0" anchor="ctr" horzOverflow="overflow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Excellant mobility in shop or field</a:t>
                      </a:r>
                    </a:p>
                  </a:txBody>
                  <a:tcPr marL="36000" marR="36000" marT="9525" marB="0" anchor="ctr" horzOverflow="overflow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10002"/>
                  </a:ext>
                </a:extLst>
              </a:tr>
              <a:tr h="416458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Installation of the machine in a </a:t>
                      </a:r>
                      <a:r>
                        <a:t/>
                      </a:r>
                      <a:br/>
                      <a:r>
                        <a:rPr kumimoji="0" lang="de-DE" sz="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grinding station</a:t>
                      </a:r>
                    </a:p>
                  </a:txBody>
                  <a:tcPr marL="36000" marR="36000" marT="9525" marB="0" anchor="ctr" horzOverflow="overflow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Can be used as a stationary machine. Setup time less than 20 seconds.</a:t>
                      </a:r>
                    </a:p>
                  </a:txBody>
                  <a:tcPr marL="36000" marR="36000" marT="9525" marB="0" anchor="ctr" horzOverflow="overflow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10003"/>
                  </a:ext>
                </a:extLst>
              </a:tr>
              <a:tr h="311910">
                <a:tc rowSpan="3">
                  <a:txBody>
                    <a:bodyPr/>
                    <a:lstStyle/>
                    <a:p>
                      <a:pPr algn="l" fontAlgn="ctr"/>
                      <a:r>
                        <a:rPr lang="de-DE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Powerful</a:t>
                      </a:r>
                    </a:p>
                  </a:txBody>
                  <a:tcPr marL="36000" marR="36000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1500 W motor</a:t>
                      </a:r>
                    </a:p>
                  </a:txBody>
                  <a:tcPr marL="36000" marR="36000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Efficient processing of material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6000" marR="36000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l" defTabSz="497806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Power and accessories matched to different grinding and finishing applications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6000" marR="36000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10004"/>
                  </a:ext>
                </a:extLst>
              </a:tr>
              <a:tr h="374255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Optimal speeds / belt speed</a:t>
                      </a:r>
                    </a:p>
                  </a:txBody>
                  <a:tcPr marL="36000" marR="36000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Optimal use of grinding belt capabilities</a:t>
                      </a:r>
                    </a:p>
                  </a:txBody>
                  <a:tcPr marL="36000" marR="36000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10005"/>
                  </a:ext>
                </a:extLst>
              </a:tr>
              <a:tr h="253365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Selection</a:t>
                      </a:r>
                      <a:r>
                        <a:rPr lang="de-DE" sz="800" b="0" i="0" u="none" strike="noStrike" baseline="0" dirty="0">
                          <a:solidFill>
                            <a:srgbClr val="000000"/>
                          </a:solidFill>
                          <a:latin typeface="Arial"/>
                        </a:rPr>
                        <a:t> of</a:t>
                      </a:r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grinding, fleece and finishing belts</a:t>
                      </a:r>
                    </a:p>
                  </a:txBody>
                  <a:tcPr marL="36000" marR="36000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Machine and grinding belts matched to one another</a:t>
                      </a:r>
                    </a:p>
                  </a:txBody>
                  <a:tcPr marL="36000" marR="36000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10006"/>
                  </a:ext>
                </a:extLst>
              </a:tr>
              <a:tr h="374255">
                <a:tc rowSpan="3">
                  <a:txBody>
                    <a:bodyPr/>
                    <a:lstStyle/>
                    <a:p>
                      <a:pPr algn="l" fontAlgn="ctr"/>
                      <a:r>
                        <a:rPr lang="de-DE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Ergonomics</a:t>
                      </a:r>
                    </a:p>
                  </a:txBody>
                  <a:tcPr marL="36000" marR="36000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Grinding station for stationary work</a:t>
                      </a:r>
                    </a:p>
                  </a:txBody>
                  <a:tcPr marL="36000" marR="36000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8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Easy processing</a:t>
                      </a:r>
                      <a:r>
                        <a:rPr lang="de-DE" sz="800" b="0" i="0" u="none" strike="noStrike" baseline="0" dirty="0">
                          <a:solidFill>
                            <a:schemeClr val="tx1"/>
                          </a:solidFill>
                          <a:latin typeface="Arial"/>
                        </a:rPr>
                        <a:t> </a:t>
                      </a:r>
                      <a:r>
                        <a:rPr lang="de-DE" sz="8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of small parts, pipes and profiles</a:t>
                      </a:r>
                    </a:p>
                  </a:txBody>
                  <a:tcPr marL="36000" marR="36000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Safe, efficient and comfortable grinding. Hand-guided and as a system</a:t>
                      </a:r>
                    </a:p>
                  </a:txBody>
                  <a:tcPr marL="36000" marR="36000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10007"/>
                  </a:ext>
                </a:extLst>
              </a:tr>
              <a:tr h="311910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Tool-free</a:t>
                      </a:r>
                      <a:r>
                        <a:rPr lang="de-DE" sz="800" b="0" i="0" u="none" strike="noStrike" baseline="0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belt changes</a:t>
                      </a:r>
                    </a:p>
                  </a:txBody>
                  <a:tcPr marL="36000" marR="36000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Requires no additional tools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6000" marR="36000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10008"/>
                  </a:ext>
                </a:extLst>
              </a:tr>
              <a:tr h="311910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Adjustable handle</a:t>
                      </a:r>
                    </a:p>
                  </a:txBody>
                  <a:tcPr marL="36000" marR="36000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Work in different application positions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6000" marR="36000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10009"/>
                  </a:ext>
                </a:extLst>
              </a:tr>
            </a:tbl>
          </a:graphicData>
        </a:graphic>
      </p:graphicFrame>
      <p:sp>
        <p:nvSpPr>
          <p:cNvPr id="26" name="Rechteck 25"/>
          <p:cNvSpPr/>
          <p:nvPr/>
        </p:nvSpPr>
        <p:spPr>
          <a:xfrm>
            <a:off x="145450" y="1677038"/>
            <a:ext cx="2182939" cy="80359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dirty="0"/>
          </a:p>
        </p:txBody>
      </p:sp>
      <p:pic>
        <p:nvPicPr>
          <p:cNvPr id="2" name="Picture 3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7466" r="3703" b="6453"/>
          <a:stretch>
            <a:fillRect/>
          </a:stretch>
        </p:blipFill>
        <p:spPr bwMode="auto">
          <a:xfrm>
            <a:off x="1818977" y="2623714"/>
            <a:ext cx="1440000" cy="115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4"/>
          <p:cNvPicPr preferRelativeResize="0"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17808" y="2556058"/>
            <a:ext cx="1607143" cy="1285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"/>
          <p:cNvPicPr preferRelativeResize="0"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60182" y="2744725"/>
            <a:ext cx="1340999" cy="1072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feld 12"/>
          <p:cNvSpPr txBox="1">
            <a:spLocks noChangeArrowheads="1"/>
          </p:cNvSpPr>
          <p:nvPr/>
        </p:nvSpPr>
        <p:spPr bwMode="auto">
          <a:xfrm>
            <a:off x="57780" y="1051870"/>
            <a:ext cx="7250712" cy="33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9569" tIns="49785" rIns="99569" bIns="49785">
            <a:spAutoFit/>
          </a:bodyPr>
          <a:lstStyle/>
          <a:p>
            <a:r>
              <a:rPr lang="de-DE" sz="1500" b="1" dirty="0"/>
              <a:t>Powerful, mobile belt grinding system with new grinding modules.</a:t>
            </a:r>
          </a:p>
        </p:txBody>
      </p:sp>
      <p:pic>
        <p:nvPicPr>
          <p:cNvPr id="5" name="Picture 2"/>
          <p:cNvPicPr preferRelativeResize="0"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4443" t="2751" r="4443" b="9534"/>
          <a:stretch>
            <a:fillRect/>
          </a:stretch>
        </p:blipFill>
        <p:spPr bwMode="auto">
          <a:xfrm>
            <a:off x="57054" y="2549024"/>
            <a:ext cx="1561178" cy="1248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feld 119"/>
          <p:cNvSpPr txBox="1">
            <a:spLocks noChangeArrowheads="1"/>
          </p:cNvSpPr>
          <p:nvPr/>
        </p:nvSpPr>
        <p:spPr bwMode="auto">
          <a:xfrm>
            <a:off x="83406" y="3776275"/>
            <a:ext cx="1689811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e-DE" sz="1000" b="1" dirty="0"/>
              <a:t>GRIT GHB 15-50 / INOX</a:t>
            </a:r>
            <a:endParaRPr lang="en-GB" sz="1000" b="1" dirty="0"/>
          </a:p>
        </p:txBody>
      </p:sp>
      <p:sp>
        <p:nvSpPr>
          <p:cNvPr id="16" name="Rechteck 10"/>
          <p:cNvSpPr>
            <a:spLocks noChangeArrowheads="1"/>
          </p:cNvSpPr>
          <p:nvPr/>
        </p:nvSpPr>
        <p:spPr bwMode="auto">
          <a:xfrm>
            <a:off x="88296" y="3953632"/>
            <a:ext cx="1605031" cy="387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300"/>
              </a:spcBef>
              <a:tabLst>
                <a:tab pos="180975" algn="l"/>
              </a:tabLst>
            </a:pPr>
            <a:r>
              <a:rPr lang="de-DE" sz="800" b="1" dirty="0"/>
              <a:t>2 powerful, hand-held belt grinders</a:t>
            </a:r>
            <a:endParaRPr lang="en-GB" sz="800" b="1" dirty="0"/>
          </a:p>
        </p:txBody>
      </p:sp>
      <p:sp>
        <p:nvSpPr>
          <p:cNvPr id="18" name="Rechteck 17"/>
          <p:cNvSpPr/>
          <p:nvPr/>
        </p:nvSpPr>
        <p:spPr>
          <a:xfrm>
            <a:off x="185326" y="1710376"/>
            <a:ext cx="2135024" cy="6239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9785" rIns="99569" bIns="49785"/>
          <a:lstStyle/>
          <a:p>
            <a:pPr indent="182563" defTabSz="995690">
              <a:lnSpc>
                <a:spcPct val="120000"/>
              </a:lnSpc>
              <a:spcBef>
                <a:spcPts val="300"/>
              </a:spcBef>
              <a:buFont typeface="Arial" pitchFamily="34" charset="0"/>
              <a:buChar char="►"/>
              <a:tabLst>
                <a:tab pos="180975" algn="l"/>
              </a:tabLst>
              <a:defRPr/>
            </a:pPr>
            <a:r>
              <a:rPr lang="en-US" sz="800" dirty="0">
                <a:solidFill>
                  <a:schemeClr val="tx1"/>
                </a:solidFill>
                <a:latin typeface="Arial" pitchFamily="34" charset="0"/>
              </a:rPr>
              <a:t>Flexible on site operation </a:t>
            </a:r>
          </a:p>
          <a:p>
            <a:pPr indent="182563" defTabSz="995690">
              <a:lnSpc>
                <a:spcPct val="120000"/>
              </a:lnSpc>
              <a:spcBef>
                <a:spcPts val="300"/>
              </a:spcBef>
              <a:buFont typeface="Arial" pitchFamily="34" charset="0"/>
              <a:buChar char="►"/>
              <a:tabLst>
                <a:tab pos="180975" algn="l"/>
              </a:tabLst>
              <a:defRPr/>
            </a:pPr>
            <a:r>
              <a:rPr lang="en-US" sz="800" dirty="0">
                <a:solidFill>
                  <a:schemeClr val="tx1"/>
                </a:solidFill>
                <a:latin typeface="Arial" pitchFamily="34" charset="0"/>
              </a:rPr>
              <a:t>Round opening for pipe processing </a:t>
            </a:r>
          </a:p>
          <a:p>
            <a:pPr marL="179388" indent="-179388" defTabSz="995690">
              <a:lnSpc>
                <a:spcPct val="120000"/>
              </a:lnSpc>
              <a:spcBef>
                <a:spcPts val="300"/>
              </a:spcBef>
              <a:buFont typeface="Arial" pitchFamily="34" charset="0"/>
              <a:buChar char="►"/>
              <a:tabLst>
                <a:tab pos="180975" algn="l"/>
              </a:tabLst>
              <a:defRPr/>
            </a:pPr>
            <a:r>
              <a:rPr lang="en-US" sz="800" dirty="0">
                <a:solidFill>
                  <a:schemeClr val="tx1"/>
                </a:solidFill>
                <a:latin typeface="Arial" pitchFamily="34" charset="0"/>
              </a:rPr>
              <a:t>Mobile Grinding system with versatile modules</a:t>
            </a:r>
            <a:endParaRPr lang="en-US" sz="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9" name="Gruppieren 46"/>
          <p:cNvGrpSpPr>
            <a:grpSpLocks/>
          </p:cNvGrpSpPr>
          <p:nvPr/>
        </p:nvGrpSpPr>
        <p:grpSpPr bwMode="auto">
          <a:xfrm>
            <a:off x="143366" y="1381764"/>
            <a:ext cx="2187575" cy="295275"/>
            <a:chOff x="336431" y="2112119"/>
            <a:chExt cx="2130723" cy="294645"/>
          </a:xfrm>
        </p:grpSpPr>
        <p:pic>
          <p:nvPicPr>
            <p:cNvPr id="20" name="Bild 7" descr="SalesFact Head.png"/>
            <p:cNvPicPr>
              <a:picLocks noChangeAspect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336483" y="2112119"/>
              <a:ext cx="2130671" cy="2946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" name="Textfeld 34"/>
            <p:cNvSpPr txBox="1">
              <a:spLocks noChangeArrowheads="1"/>
            </p:cNvSpPr>
            <p:nvPr/>
          </p:nvSpPr>
          <p:spPr bwMode="auto">
            <a:xfrm>
              <a:off x="336431" y="2147970"/>
              <a:ext cx="2088717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de-DE" sz="1000" b="1" dirty="0"/>
                <a:t>Highly flexible to use</a:t>
              </a:r>
              <a:endParaRPr lang="en-GB" sz="1000" b="1" dirty="0"/>
            </a:p>
          </p:txBody>
        </p:sp>
      </p:grpSp>
      <p:sp>
        <p:nvSpPr>
          <p:cNvPr id="27" name="Rechteck 26"/>
          <p:cNvSpPr/>
          <p:nvPr/>
        </p:nvSpPr>
        <p:spPr>
          <a:xfrm>
            <a:off x="2400241" y="1675782"/>
            <a:ext cx="2189163" cy="81822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dirty="0"/>
          </a:p>
        </p:txBody>
      </p:sp>
      <p:sp>
        <p:nvSpPr>
          <p:cNvPr id="28" name="Rechteck 27"/>
          <p:cNvSpPr/>
          <p:nvPr/>
        </p:nvSpPr>
        <p:spPr>
          <a:xfrm>
            <a:off x="2446341" y="1709120"/>
            <a:ext cx="2135024" cy="6239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9785" rIns="99569" bIns="49785"/>
          <a:lstStyle/>
          <a:p>
            <a:pPr indent="182563" defTabSz="995690">
              <a:lnSpc>
                <a:spcPct val="120000"/>
              </a:lnSpc>
              <a:spcBef>
                <a:spcPts val="300"/>
              </a:spcBef>
              <a:buFont typeface="Arial" pitchFamily="34" charset="0"/>
              <a:buChar char="►"/>
              <a:tabLst>
                <a:tab pos="180975" algn="l"/>
              </a:tabLst>
              <a:defRPr/>
            </a:pPr>
            <a:r>
              <a:rPr lang="de-DE" sz="800" dirty="0">
                <a:solidFill>
                  <a:schemeClr val="tx1"/>
                </a:solidFill>
                <a:latin typeface="Arial" pitchFamily="34" charset="0"/>
              </a:rPr>
              <a:t>Powerful 1500 W motor</a:t>
            </a:r>
          </a:p>
          <a:p>
            <a:pPr marL="179388" indent="-179388" defTabSz="995690">
              <a:lnSpc>
                <a:spcPct val="120000"/>
              </a:lnSpc>
              <a:spcBef>
                <a:spcPts val="300"/>
              </a:spcBef>
              <a:buFont typeface="Arial" pitchFamily="34" charset="0"/>
              <a:buChar char="►"/>
              <a:tabLst>
                <a:tab pos="180975" algn="l"/>
              </a:tabLst>
              <a:defRPr/>
            </a:pPr>
            <a:r>
              <a:rPr lang="de-DE" sz="800" dirty="0">
                <a:solidFill>
                  <a:schemeClr val="tx1"/>
                </a:solidFill>
                <a:latin typeface="Arial" pitchFamily="34" charset="0"/>
              </a:rPr>
              <a:t>High grinding capacity due to optimum  speed</a:t>
            </a:r>
          </a:p>
          <a:p>
            <a:pPr indent="182563" defTabSz="995690">
              <a:lnSpc>
                <a:spcPct val="120000"/>
              </a:lnSpc>
              <a:spcBef>
                <a:spcPts val="300"/>
              </a:spcBef>
              <a:buFont typeface="Arial" pitchFamily="34" charset="0"/>
              <a:buChar char="►"/>
              <a:tabLst>
                <a:tab pos="180975" algn="l"/>
              </a:tabLst>
              <a:defRPr/>
            </a:pPr>
            <a:r>
              <a:rPr lang="de-DE" sz="800" dirty="0">
                <a:solidFill>
                  <a:schemeClr val="tx1"/>
                </a:solidFill>
                <a:latin typeface="Arial" pitchFamily="34" charset="0"/>
              </a:rPr>
              <a:t>3 x faster than an angle grinder</a:t>
            </a:r>
          </a:p>
        </p:txBody>
      </p:sp>
      <p:grpSp>
        <p:nvGrpSpPr>
          <p:cNvPr id="29" name="Gruppieren 46"/>
          <p:cNvGrpSpPr>
            <a:grpSpLocks/>
          </p:cNvGrpSpPr>
          <p:nvPr/>
        </p:nvGrpSpPr>
        <p:grpSpPr bwMode="auto">
          <a:xfrm>
            <a:off x="2397066" y="1380508"/>
            <a:ext cx="2187575" cy="295275"/>
            <a:chOff x="336431" y="2112119"/>
            <a:chExt cx="2130723" cy="294645"/>
          </a:xfrm>
        </p:grpSpPr>
        <p:pic>
          <p:nvPicPr>
            <p:cNvPr id="30" name="Bild 7" descr="SalesFact Head.png"/>
            <p:cNvPicPr>
              <a:picLocks noChangeAspect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336483" y="2112119"/>
              <a:ext cx="2130671" cy="2946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" name="Textfeld 34"/>
            <p:cNvSpPr txBox="1">
              <a:spLocks noChangeArrowheads="1"/>
            </p:cNvSpPr>
            <p:nvPr/>
          </p:nvSpPr>
          <p:spPr bwMode="auto">
            <a:xfrm>
              <a:off x="336431" y="2147970"/>
              <a:ext cx="2088717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de-DE" sz="1000" b="1" dirty="0"/>
                <a:t>Very powerful</a:t>
              </a:r>
              <a:endParaRPr lang="en-GB" sz="1000" b="1" dirty="0"/>
            </a:p>
          </p:txBody>
        </p:sp>
      </p:grpSp>
      <p:sp>
        <p:nvSpPr>
          <p:cNvPr id="32" name="Rechteck 31"/>
          <p:cNvSpPr/>
          <p:nvPr/>
        </p:nvSpPr>
        <p:spPr>
          <a:xfrm>
            <a:off x="4650819" y="1675782"/>
            <a:ext cx="2109871" cy="79218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dirty="0"/>
          </a:p>
        </p:txBody>
      </p:sp>
      <p:sp>
        <p:nvSpPr>
          <p:cNvPr id="33" name="Rechteck 32"/>
          <p:cNvSpPr/>
          <p:nvPr/>
        </p:nvSpPr>
        <p:spPr>
          <a:xfrm>
            <a:off x="4755784" y="1709648"/>
            <a:ext cx="2135024" cy="6239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9785" rIns="99569" bIns="49785"/>
          <a:lstStyle/>
          <a:p>
            <a:pPr indent="182563" defTabSz="995690">
              <a:lnSpc>
                <a:spcPct val="120000"/>
              </a:lnSpc>
              <a:spcBef>
                <a:spcPts val="300"/>
              </a:spcBef>
              <a:buFont typeface="Arial" pitchFamily="34" charset="0"/>
              <a:buChar char="►"/>
              <a:tabLst>
                <a:tab pos="180975" algn="l"/>
              </a:tabLst>
              <a:defRPr/>
            </a:pPr>
            <a:r>
              <a:rPr lang="en-US" sz="800" dirty="0">
                <a:solidFill>
                  <a:schemeClr val="tx1"/>
                </a:solidFill>
                <a:latin typeface="Arial" pitchFamily="34" charset="0"/>
              </a:rPr>
              <a:t>4 m long H07 industrial cable</a:t>
            </a:r>
          </a:p>
          <a:p>
            <a:pPr indent="182563" defTabSz="995690">
              <a:lnSpc>
                <a:spcPct val="120000"/>
              </a:lnSpc>
              <a:spcBef>
                <a:spcPts val="300"/>
              </a:spcBef>
              <a:buFont typeface="Arial" pitchFamily="34" charset="0"/>
              <a:buChar char="►"/>
              <a:tabLst>
                <a:tab pos="180975" algn="l"/>
              </a:tabLst>
              <a:defRPr/>
            </a:pPr>
            <a:r>
              <a:rPr lang="en-US" sz="800" dirty="0">
                <a:solidFill>
                  <a:schemeClr val="tx1"/>
                </a:solidFill>
                <a:latin typeface="Arial" pitchFamily="34" charset="0"/>
              </a:rPr>
              <a:t>Tool-free belt change</a:t>
            </a:r>
          </a:p>
          <a:p>
            <a:pPr indent="182563" defTabSz="995690">
              <a:lnSpc>
                <a:spcPct val="120000"/>
              </a:lnSpc>
              <a:spcBef>
                <a:spcPts val="300"/>
              </a:spcBef>
              <a:buFont typeface="Arial" pitchFamily="34" charset="0"/>
              <a:buChar char="►"/>
              <a:tabLst>
                <a:tab pos="180975" algn="l"/>
              </a:tabLst>
              <a:defRPr/>
            </a:pPr>
            <a:r>
              <a:rPr lang="en-US" sz="800" dirty="0">
                <a:solidFill>
                  <a:schemeClr val="tx1"/>
                </a:solidFill>
                <a:latin typeface="Arial" pitchFamily="34" charset="0"/>
              </a:rPr>
              <a:t>Adjustable handles and motor 	positioning</a:t>
            </a:r>
            <a:endParaRPr lang="en-US" sz="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4" name="Gruppieren 46"/>
          <p:cNvGrpSpPr>
            <a:grpSpLocks/>
          </p:cNvGrpSpPr>
          <p:nvPr/>
        </p:nvGrpSpPr>
        <p:grpSpPr bwMode="auto">
          <a:xfrm>
            <a:off x="4658705" y="1380507"/>
            <a:ext cx="2101985" cy="304872"/>
            <a:chOff x="336483" y="2112119"/>
            <a:chExt cx="2130671" cy="294645"/>
          </a:xfrm>
        </p:grpSpPr>
        <p:pic>
          <p:nvPicPr>
            <p:cNvPr id="35" name="Bild 7" descr="SalesFact Head.png"/>
            <p:cNvPicPr>
              <a:picLocks noChangeAspect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336483" y="2112119"/>
              <a:ext cx="2130671" cy="2946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6" name="Textfeld 34"/>
            <p:cNvSpPr txBox="1">
              <a:spLocks noChangeArrowheads="1"/>
            </p:cNvSpPr>
            <p:nvPr/>
          </p:nvSpPr>
          <p:spPr bwMode="auto">
            <a:xfrm>
              <a:off x="354345" y="2148509"/>
              <a:ext cx="2088717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de-DE" sz="1000" b="1" dirty="0"/>
                <a:t>Extremely comfortable to use</a:t>
              </a:r>
              <a:endParaRPr lang="en-GB" sz="1000" b="1" dirty="0"/>
            </a:p>
          </p:txBody>
        </p:sp>
      </p:grpSp>
      <p:sp>
        <p:nvSpPr>
          <p:cNvPr id="50" name="Rechteck 10"/>
          <p:cNvSpPr>
            <a:spLocks noChangeArrowheads="1"/>
          </p:cNvSpPr>
          <p:nvPr/>
        </p:nvSpPr>
        <p:spPr bwMode="auto">
          <a:xfrm>
            <a:off x="1926498" y="3949901"/>
            <a:ext cx="1605031" cy="387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300"/>
              </a:spcBef>
              <a:tabLst>
                <a:tab pos="180975" algn="l"/>
              </a:tabLst>
            </a:pPr>
            <a:r>
              <a:rPr lang="de-DE" sz="800" b="1" dirty="0"/>
              <a:t>Module for mobile surface grinding and finishing</a:t>
            </a:r>
            <a:endParaRPr lang="en-GB" sz="800" b="1" dirty="0"/>
          </a:p>
        </p:txBody>
      </p:sp>
      <p:sp>
        <p:nvSpPr>
          <p:cNvPr id="51" name="Rechteck 10"/>
          <p:cNvSpPr>
            <a:spLocks noChangeArrowheads="1"/>
          </p:cNvSpPr>
          <p:nvPr/>
        </p:nvSpPr>
        <p:spPr bwMode="auto">
          <a:xfrm>
            <a:off x="3641994" y="3961829"/>
            <a:ext cx="1605031" cy="387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300"/>
              </a:spcBef>
              <a:tabLst>
                <a:tab pos="180975" algn="l"/>
              </a:tabLst>
            </a:pPr>
            <a:r>
              <a:rPr lang="de-DE" sz="800" b="1" dirty="0"/>
              <a:t>Module for </a:t>
            </a:r>
            <a:r>
              <a:rPr lang="de-DE" sz="800" b="1" dirty="0" err="1"/>
              <a:t>stationary</a:t>
            </a:r>
            <a:r>
              <a:rPr lang="de-DE" sz="800" b="1" dirty="0"/>
              <a:t> </a:t>
            </a:r>
            <a:r>
              <a:rPr lang="de-DE" sz="800" b="1" dirty="0" err="1"/>
              <a:t>pipe</a:t>
            </a:r>
            <a:r>
              <a:rPr lang="de-DE" sz="800" b="1" dirty="0"/>
              <a:t> </a:t>
            </a:r>
            <a:r>
              <a:rPr lang="de-DE" sz="800" b="1" dirty="0" err="1"/>
              <a:t>notching</a:t>
            </a:r>
            <a:endParaRPr lang="en-GB" sz="800" b="1" dirty="0"/>
          </a:p>
        </p:txBody>
      </p:sp>
      <p:sp>
        <p:nvSpPr>
          <p:cNvPr id="52" name="Rechteck 10"/>
          <p:cNvSpPr>
            <a:spLocks noChangeArrowheads="1"/>
          </p:cNvSpPr>
          <p:nvPr/>
        </p:nvSpPr>
        <p:spPr bwMode="auto">
          <a:xfrm>
            <a:off x="5285777" y="3949901"/>
            <a:ext cx="1605031" cy="387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300"/>
              </a:spcBef>
              <a:tabLst>
                <a:tab pos="180975" algn="l"/>
              </a:tabLst>
            </a:pPr>
            <a:r>
              <a:rPr lang="de-DE" sz="800" b="1" dirty="0"/>
              <a:t>Module for stationary belt grinding and finishing</a:t>
            </a:r>
            <a:endParaRPr lang="en-GB" sz="800" b="1" dirty="0"/>
          </a:p>
        </p:txBody>
      </p:sp>
      <p:sp>
        <p:nvSpPr>
          <p:cNvPr id="53" name="Abgerundetes Rechteck 25"/>
          <p:cNvSpPr>
            <a:spLocks noChangeArrowheads="1"/>
          </p:cNvSpPr>
          <p:nvPr/>
        </p:nvSpPr>
        <p:spPr bwMode="auto">
          <a:xfrm rot="21092801">
            <a:off x="2869273" y="2599115"/>
            <a:ext cx="666912" cy="332232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31750">
            <a:solidFill>
              <a:schemeClr val="bg1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de-DE" sz="1800" b="1" dirty="0">
                <a:solidFill>
                  <a:schemeClr val="bg1"/>
                </a:solidFill>
              </a:rPr>
              <a:t>NEW</a:t>
            </a:r>
          </a:p>
        </p:txBody>
      </p:sp>
      <p:sp>
        <p:nvSpPr>
          <p:cNvPr id="55" name="Abgerundetes Rechteck 25"/>
          <p:cNvSpPr>
            <a:spLocks noChangeArrowheads="1"/>
          </p:cNvSpPr>
          <p:nvPr/>
        </p:nvSpPr>
        <p:spPr bwMode="auto">
          <a:xfrm rot="21092801">
            <a:off x="4631695" y="2600934"/>
            <a:ext cx="666912" cy="332232"/>
          </a:xfrm>
          <a:prstGeom prst="roundRect">
            <a:avLst>
              <a:gd name="adj" fmla="val 12115"/>
            </a:avLst>
          </a:prstGeom>
          <a:solidFill>
            <a:srgbClr val="FF0000"/>
          </a:solidFill>
          <a:ln w="31750">
            <a:solidFill>
              <a:schemeClr val="bg1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de-DE" sz="1800" b="1" dirty="0">
                <a:solidFill>
                  <a:schemeClr val="bg1"/>
                </a:solidFill>
              </a:rPr>
              <a:t>NEW</a:t>
            </a:r>
          </a:p>
        </p:txBody>
      </p:sp>
      <p:sp>
        <p:nvSpPr>
          <p:cNvPr id="56" name="Textfeld 6"/>
          <p:cNvSpPr txBox="1">
            <a:spLocks noChangeArrowheads="1"/>
          </p:cNvSpPr>
          <p:nvPr/>
        </p:nvSpPr>
        <p:spPr bwMode="auto">
          <a:xfrm>
            <a:off x="60891" y="5496869"/>
            <a:ext cx="6933332" cy="33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9569" tIns="49785" rIns="99569" bIns="49785">
            <a:spAutoFit/>
          </a:bodyPr>
          <a:lstStyle/>
          <a:p>
            <a:r>
              <a:rPr lang="de-DE" sz="1500" b="1" dirty="0"/>
              <a:t>Why end users buy the GHB grinding system:</a:t>
            </a:r>
          </a:p>
        </p:txBody>
      </p:sp>
      <p:sp>
        <p:nvSpPr>
          <p:cNvPr id="54" name="Textfeld 6"/>
          <p:cNvSpPr txBox="1">
            <a:spLocks noChangeArrowheads="1"/>
          </p:cNvSpPr>
          <p:nvPr/>
        </p:nvSpPr>
        <p:spPr bwMode="auto">
          <a:xfrm>
            <a:off x="92811" y="4422087"/>
            <a:ext cx="2195003" cy="33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9569" tIns="49785" rIns="99569" bIns="49785">
            <a:spAutoFit/>
          </a:bodyPr>
          <a:lstStyle/>
          <a:p>
            <a:r>
              <a:rPr lang="en-US" sz="1500" b="1" dirty="0"/>
              <a:t>USPs </a:t>
            </a:r>
            <a:endParaRPr lang="en-GB" sz="1500" b="1" dirty="0"/>
          </a:p>
        </p:txBody>
      </p:sp>
      <p:sp>
        <p:nvSpPr>
          <p:cNvPr id="57" name="Textfeld 119"/>
          <p:cNvSpPr txBox="1">
            <a:spLocks noChangeArrowheads="1"/>
          </p:cNvSpPr>
          <p:nvPr/>
        </p:nvSpPr>
        <p:spPr bwMode="auto">
          <a:xfrm>
            <a:off x="1913430" y="3776275"/>
            <a:ext cx="1689811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e-DE" sz="1000" b="1" dirty="0"/>
              <a:t>GRIT GHBM</a:t>
            </a:r>
            <a:endParaRPr lang="en-GB" sz="1000" b="1" dirty="0"/>
          </a:p>
        </p:txBody>
      </p:sp>
      <p:sp>
        <p:nvSpPr>
          <p:cNvPr id="58" name="Textfeld 119"/>
          <p:cNvSpPr txBox="1">
            <a:spLocks noChangeArrowheads="1"/>
          </p:cNvSpPr>
          <p:nvPr/>
        </p:nvSpPr>
        <p:spPr bwMode="auto">
          <a:xfrm>
            <a:off x="3629593" y="3776275"/>
            <a:ext cx="1689811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e-DE" sz="1000" b="1" dirty="0"/>
              <a:t>GRIT GHBR</a:t>
            </a:r>
            <a:endParaRPr lang="en-GB" sz="1000" b="1" dirty="0"/>
          </a:p>
        </p:txBody>
      </p:sp>
      <p:sp>
        <p:nvSpPr>
          <p:cNvPr id="59" name="Textfeld 119"/>
          <p:cNvSpPr txBox="1">
            <a:spLocks noChangeArrowheads="1"/>
          </p:cNvSpPr>
          <p:nvPr/>
        </p:nvSpPr>
        <p:spPr bwMode="auto">
          <a:xfrm>
            <a:off x="5285777" y="3776275"/>
            <a:ext cx="1689811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e-DE" sz="1000" b="1" dirty="0"/>
              <a:t>GRIT GHBD</a:t>
            </a:r>
            <a:endParaRPr lang="en-GB" sz="1000" b="1" dirty="0"/>
          </a:p>
        </p:txBody>
      </p:sp>
      <p:sp>
        <p:nvSpPr>
          <p:cNvPr id="72" name="Textfeld 119"/>
          <p:cNvSpPr txBox="1">
            <a:spLocks noChangeArrowheads="1"/>
          </p:cNvSpPr>
          <p:nvPr/>
        </p:nvSpPr>
        <p:spPr bwMode="auto">
          <a:xfrm>
            <a:off x="735094" y="4468530"/>
            <a:ext cx="6846070" cy="1241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numCol="2">
            <a:spAutoFit/>
          </a:bodyPr>
          <a:lstStyle/>
          <a:p>
            <a:pPr indent="182563" defTabSz="995690">
              <a:lnSpc>
                <a:spcPct val="120000"/>
              </a:lnSpc>
              <a:spcBef>
                <a:spcPts val="300"/>
              </a:spcBef>
              <a:buFont typeface="Arial" pitchFamily="34" charset="0"/>
              <a:buChar char="►"/>
              <a:tabLst>
                <a:tab pos="180975" algn="l"/>
              </a:tabLst>
              <a:defRPr/>
            </a:pPr>
            <a:r>
              <a:rPr lang="de-DE" sz="800" b="1" dirty="0"/>
              <a:t>Changing the grinding belt: </a:t>
            </a:r>
            <a:r>
              <a:rPr lang="de-DE" sz="800" dirty="0"/>
              <a:t>No tools required, simply move</a:t>
            </a:r>
            <a:r>
              <a:rPr dirty="0"/>
              <a:t/>
            </a:r>
            <a:br>
              <a:rPr dirty="0"/>
            </a:br>
            <a:r>
              <a:rPr lang="en-US" sz="800" dirty="0"/>
              <a:t>	</a:t>
            </a:r>
            <a:r>
              <a:rPr lang="de-DE" sz="800" dirty="0"/>
              <a:t>the clamping lever and install the belt.</a:t>
            </a:r>
          </a:p>
          <a:p>
            <a:pPr indent="182563" defTabSz="995690">
              <a:lnSpc>
                <a:spcPct val="120000"/>
              </a:lnSpc>
              <a:spcBef>
                <a:spcPts val="300"/>
              </a:spcBef>
              <a:buFont typeface="Arial" pitchFamily="34" charset="0"/>
              <a:buChar char="►"/>
              <a:tabLst>
                <a:tab pos="180975" algn="l"/>
              </a:tabLst>
              <a:defRPr/>
            </a:pPr>
            <a:r>
              <a:rPr lang="de-DE" sz="800" b="1" dirty="0"/>
              <a:t>System interface: </a:t>
            </a:r>
            <a:r>
              <a:rPr lang="de-DE" sz="800" dirty="0"/>
              <a:t>Conversion to other applications </a:t>
            </a:r>
            <a:r>
              <a:rPr dirty="0"/>
              <a:t/>
            </a:r>
            <a:br>
              <a:rPr dirty="0"/>
            </a:br>
            <a:r>
              <a:rPr lang="en-US" sz="800" dirty="0"/>
              <a:t>	</a:t>
            </a:r>
            <a:r>
              <a:rPr lang="de-DE" sz="800" dirty="0"/>
              <a:t>in &lt; 45 sec.</a:t>
            </a:r>
          </a:p>
          <a:p>
            <a:pPr indent="182563" defTabSz="995690">
              <a:lnSpc>
                <a:spcPct val="120000"/>
              </a:lnSpc>
              <a:spcBef>
                <a:spcPts val="300"/>
              </a:spcBef>
              <a:buFont typeface="Arial" pitchFamily="34" charset="0"/>
              <a:buChar char="►"/>
              <a:tabLst>
                <a:tab pos="180975" algn="l"/>
              </a:tabLst>
              <a:defRPr/>
            </a:pPr>
            <a:r>
              <a:rPr lang="de-DE" sz="800" b="1" dirty="0"/>
              <a:t>Pivoting motor</a:t>
            </a:r>
            <a:r>
              <a:rPr lang="de-DE" sz="800" dirty="0"/>
              <a:t>: Optimum working position as</a:t>
            </a:r>
            <a:r>
              <a:rPr dirty="0"/>
              <a:t/>
            </a:r>
            <a:br>
              <a:rPr dirty="0"/>
            </a:br>
            <a:r>
              <a:rPr lang="en-US" sz="800" dirty="0"/>
              <a:t>	</a:t>
            </a:r>
            <a:r>
              <a:rPr lang="de-DE" sz="800" dirty="0"/>
              <a:t>motor can be rotated nearly 360°.</a:t>
            </a:r>
          </a:p>
          <a:p>
            <a:pPr indent="182563" defTabSz="995690">
              <a:lnSpc>
                <a:spcPct val="120000"/>
              </a:lnSpc>
              <a:spcBef>
                <a:spcPts val="300"/>
              </a:spcBef>
              <a:tabLst>
                <a:tab pos="180975" algn="l"/>
              </a:tabLst>
              <a:defRPr/>
            </a:pPr>
            <a:endParaRPr lang="en-GB" sz="800" dirty="0"/>
          </a:p>
          <a:p>
            <a:pPr indent="182563" defTabSz="995690">
              <a:lnSpc>
                <a:spcPct val="120000"/>
              </a:lnSpc>
              <a:spcBef>
                <a:spcPts val="300"/>
              </a:spcBef>
              <a:buFont typeface="Arial" pitchFamily="34" charset="0"/>
              <a:buChar char="►"/>
              <a:tabLst>
                <a:tab pos="180975" algn="l"/>
              </a:tabLst>
              <a:defRPr/>
            </a:pPr>
            <a:r>
              <a:rPr lang="de-DE" sz="800" b="1" dirty="0"/>
              <a:t>Work progress: </a:t>
            </a:r>
            <a:r>
              <a:rPr lang="de-DE" sz="800" dirty="0"/>
              <a:t>Grinds faster than an angle grinder. </a:t>
            </a:r>
            <a:r>
              <a:rPr lang="en-US" sz="800" dirty="0"/>
              <a:t>	</a:t>
            </a:r>
            <a:endParaRPr lang="de-DE" sz="800" dirty="0"/>
          </a:p>
          <a:p>
            <a:pPr indent="182563" defTabSz="995690">
              <a:lnSpc>
                <a:spcPct val="120000"/>
              </a:lnSpc>
              <a:spcBef>
                <a:spcPts val="300"/>
              </a:spcBef>
              <a:buFont typeface="Arial" pitchFamily="34" charset="0"/>
              <a:buChar char="►"/>
              <a:tabLst>
                <a:tab pos="180975" algn="l"/>
              </a:tabLst>
              <a:defRPr/>
            </a:pPr>
            <a:r>
              <a:rPr lang="de-DE" sz="800" b="1" dirty="0"/>
              <a:t>Ergonomics: </a:t>
            </a:r>
            <a:r>
              <a:rPr lang="de-DE" sz="800" dirty="0"/>
              <a:t>Grind in difficult-to-reach areas </a:t>
            </a:r>
            <a:r>
              <a:rPr dirty="0"/>
              <a:t/>
            </a:r>
            <a:br>
              <a:rPr dirty="0"/>
            </a:br>
            <a:r>
              <a:rPr lang="en-US" sz="800" dirty="0"/>
              <a:t>	</a:t>
            </a:r>
            <a:r>
              <a:rPr lang="de-DE" sz="800" dirty="0"/>
              <a:t>with minimal effort.</a:t>
            </a:r>
          </a:p>
          <a:p>
            <a:pPr indent="182563" defTabSz="995690">
              <a:lnSpc>
                <a:spcPct val="120000"/>
              </a:lnSpc>
              <a:spcBef>
                <a:spcPts val="300"/>
              </a:spcBef>
              <a:buFont typeface="Arial" pitchFamily="34" charset="0"/>
              <a:buChar char="►"/>
              <a:tabLst>
                <a:tab pos="180975" algn="l"/>
              </a:tabLst>
              <a:defRPr/>
            </a:pPr>
            <a:r>
              <a:rPr lang="de-DE" sz="800" b="1" dirty="0"/>
              <a:t>Grinding result: R</a:t>
            </a:r>
            <a:r>
              <a:rPr lang="de-DE" sz="800" dirty="0"/>
              <a:t>adius and bevel grinding.</a:t>
            </a:r>
            <a:endParaRPr lang="en-GB" sz="800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Rechteck 77"/>
          <p:cNvSpPr/>
          <p:nvPr/>
        </p:nvSpPr>
        <p:spPr>
          <a:xfrm>
            <a:off x="90639" y="6849935"/>
            <a:ext cx="2446821" cy="206256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de-DE" dirty="0"/>
          </a:p>
        </p:txBody>
      </p:sp>
      <p:sp>
        <p:nvSpPr>
          <p:cNvPr id="69" name="Rechteck 68"/>
          <p:cNvSpPr/>
          <p:nvPr/>
        </p:nvSpPr>
        <p:spPr>
          <a:xfrm>
            <a:off x="91904" y="5242378"/>
            <a:ext cx="3169740" cy="125048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de-DE" dirty="0"/>
          </a:p>
        </p:txBody>
      </p:sp>
      <p:sp>
        <p:nvSpPr>
          <p:cNvPr id="55" name="Rechteck 54"/>
          <p:cNvSpPr/>
          <p:nvPr/>
        </p:nvSpPr>
        <p:spPr>
          <a:xfrm>
            <a:off x="101183" y="4660604"/>
            <a:ext cx="6653947" cy="23599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de-DE" dirty="0"/>
          </a:p>
        </p:txBody>
      </p:sp>
      <p:sp>
        <p:nvSpPr>
          <p:cNvPr id="54" name="Rechteck 53"/>
          <p:cNvSpPr/>
          <p:nvPr/>
        </p:nvSpPr>
        <p:spPr>
          <a:xfrm>
            <a:off x="101185" y="2913123"/>
            <a:ext cx="6669921" cy="68654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de-DE" dirty="0"/>
          </a:p>
        </p:txBody>
      </p:sp>
      <p:sp>
        <p:nvSpPr>
          <p:cNvPr id="35" name="Rechteck 3"/>
          <p:cNvSpPr>
            <a:spLocks noChangeArrowheads="1"/>
          </p:cNvSpPr>
          <p:nvPr/>
        </p:nvSpPr>
        <p:spPr bwMode="auto">
          <a:xfrm>
            <a:off x="25462" y="8912503"/>
            <a:ext cx="2293002" cy="223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9569" tIns="49785" rIns="99569" bIns="49785">
            <a:spAutoFit/>
          </a:bodyPr>
          <a:lstStyle/>
          <a:p>
            <a:pPr defTabSz="49780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800" b="1" dirty="0"/>
              <a:t>For more information, visit www.fein.com</a:t>
            </a:r>
            <a:endParaRPr lang="en-GB" sz="800" b="1" dirty="0"/>
          </a:p>
        </p:txBody>
      </p:sp>
      <p:grpSp>
        <p:nvGrpSpPr>
          <p:cNvPr id="72" name="Gruppieren 71"/>
          <p:cNvGrpSpPr/>
          <p:nvPr/>
        </p:nvGrpSpPr>
        <p:grpSpPr>
          <a:xfrm>
            <a:off x="90639" y="2890095"/>
            <a:ext cx="6696671" cy="259220"/>
            <a:chOff x="381698" y="3781656"/>
            <a:chExt cx="2410372" cy="280397"/>
          </a:xfrm>
        </p:grpSpPr>
        <p:pic>
          <p:nvPicPr>
            <p:cNvPr id="73" name="Bild 7" descr="SalesFact Head.png"/>
            <p:cNvPicPr>
              <a:picLocks noChangeAspect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385494" y="3781656"/>
              <a:ext cx="2406576" cy="2611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4" name="Textfeld 73"/>
            <p:cNvSpPr txBox="1"/>
            <p:nvPr/>
          </p:nvSpPr>
          <p:spPr>
            <a:xfrm>
              <a:off x="381698" y="3796525"/>
              <a:ext cx="2219856" cy="2655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900" b="1" dirty="0"/>
                <a:t>Target groups: Fabrication, vessel manufacturing, bridge building, machinery manufacturing, structural  work </a:t>
              </a:r>
              <a:endParaRPr lang="en-GB" sz="900" b="1" dirty="0"/>
            </a:p>
          </p:txBody>
        </p:sp>
      </p:grpSp>
      <p:sp>
        <p:nvSpPr>
          <p:cNvPr id="53" name="Rechteck 52"/>
          <p:cNvSpPr/>
          <p:nvPr/>
        </p:nvSpPr>
        <p:spPr>
          <a:xfrm>
            <a:off x="101183" y="3150759"/>
            <a:ext cx="6756818" cy="5468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9785" rIns="99569" bIns="49785" anchor="t"/>
          <a:lstStyle/>
          <a:p>
            <a:pPr marL="180975" indent="1588" defTabSz="995690">
              <a:lnSpc>
                <a:spcPct val="120000"/>
              </a:lnSpc>
              <a:spcBef>
                <a:spcPts val="300"/>
              </a:spcBef>
              <a:tabLst>
                <a:tab pos="180975" algn="l"/>
              </a:tabLst>
              <a:defRPr/>
            </a:pPr>
            <a:r>
              <a:rPr lang="en-US" sz="900" dirty="0">
                <a:solidFill>
                  <a:schemeClr val="tx1"/>
                </a:solidFill>
                <a:latin typeface="Arial" pitchFamily="34" charset="0"/>
              </a:rPr>
              <a:t>The GHB grinding system </a:t>
            </a:r>
            <a:r>
              <a:rPr lang="en-US" sz="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provides industry and trade</a:t>
            </a:r>
            <a:r>
              <a:rPr lang="en-US" sz="900" dirty="0">
                <a:solidFill>
                  <a:schemeClr val="tx1"/>
                </a:solidFill>
                <a:latin typeface="Arial" pitchFamily="34" charset="0"/>
              </a:rPr>
              <a:t> with a wide range of applications as an effective alternative to angle grinders for the processing of steel and stainless steel. The grinding modules can be used efficiently in all common applications.</a:t>
            </a:r>
            <a:endParaRPr lang="en-US" sz="1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indent="182563" defTabSz="995690">
              <a:lnSpc>
                <a:spcPct val="120000"/>
              </a:lnSpc>
              <a:spcBef>
                <a:spcPts val="300"/>
              </a:spcBef>
              <a:tabLst>
                <a:tab pos="180975" algn="l"/>
              </a:tabLst>
              <a:defRPr/>
            </a:pPr>
            <a:endParaRPr lang="en-US" sz="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Rechteck 58"/>
          <p:cNvSpPr/>
          <p:nvPr/>
        </p:nvSpPr>
        <p:spPr>
          <a:xfrm>
            <a:off x="123225" y="4669540"/>
            <a:ext cx="6664085" cy="2380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9785" rIns="99569" bIns="49785" anchor="t"/>
          <a:lstStyle/>
          <a:p>
            <a:pPr indent="182563" defTabSz="995690">
              <a:lnSpc>
                <a:spcPct val="120000"/>
              </a:lnSpc>
              <a:spcBef>
                <a:spcPts val="300"/>
              </a:spcBef>
              <a:tabLst>
                <a:tab pos="180975" algn="l"/>
              </a:tabLst>
              <a:defRPr/>
            </a:pPr>
            <a:r>
              <a:rPr lang="de-DE" sz="800" b="1" dirty="0">
                <a:solidFill>
                  <a:schemeClr val="tx1"/>
                </a:solidFill>
                <a:latin typeface="Arial" pitchFamily="34" charset="0"/>
              </a:rPr>
              <a:t>Container construction, shipbuilding, crane construction, piping construction, vehicle construction etc.    </a:t>
            </a:r>
          </a:p>
          <a:p>
            <a:pPr indent="182563" defTabSz="995690">
              <a:lnSpc>
                <a:spcPct val="120000"/>
              </a:lnSpc>
              <a:spcBef>
                <a:spcPts val="300"/>
              </a:spcBef>
              <a:tabLst>
                <a:tab pos="180975" algn="l"/>
              </a:tabLst>
              <a:defRPr/>
            </a:pPr>
            <a:endParaRPr lang="en-GB" sz="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66" name="Gruppieren 65"/>
          <p:cNvGrpSpPr/>
          <p:nvPr/>
        </p:nvGrpSpPr>
        <p:grpSpPr>
          <a:xfrm>
            <a:off x="90639" y="4946316"/>
            <a:ext cx="6696672" cy="246605"/>
            <a:chOff x="309058" y="233431"/>
            <a:chExt cx="1960638" cy="238676"/>
          </a:xfrm>
        </p:grpSpPr>
        <p:pic>
          <p:nvPicPr>
            <p:cNvPr id="67" name="Bild 7" descr="SalesFact Head.png"/>
            <p:cNvPicPr>
              <a:picLocks noChangeAspect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311500" y="233431"/>
              <a:ext cx="1958196" cy="2386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8" name="Textfeld 67"/>
            <p:cNvSpPr txBox="1"/>
            <p:nvPr/>
          </p:nvSpPr>
          <p:spPr>
            <a:xfrm>
              <a:off x="309058" y="238502"/>
              <a:ext cx="1940943" cy="2139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97806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900" b="1" dirty="0"/>
                <a:t>GHB 15-50 vs. angle grinder</a:t>
              </a:r>
              <a:endParaRPr lang="en-GB" sz="900" b="1" dirty="0"/>
            </a:p>
          </p:txBody>
        </p:sp>
      </p:grpSp>
      <p:sp>
        <p:nvSpPr>
          <p:cNvPr id="70" name="Rechteck 69"/>
          <p:cNvSpPr/>
          <p:nvPr/>
        </p:nvSpPr>
        <p:spPr>
          <a:xfrm>
            <a:off x="282243" y="5249281"/>
            <a:ext cx="3370516" cy="12435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9785" rIns="99569" bIns="49785" anchor="t"/>
          <a:lstStyle/>
          <a:p>
            <a:pPr indent="182563" defTabSz="995690">
              <a:lnSpc>
                <a:spcPct val="120000"/>
              </a:lnSpc>
              <a:spcBef>
                <a:spcPts val="300"/>
              </a:spcBef>
              <a:buClr>
                <a:srgbClr val="E66105"/>
              </a:buClr>
              <a:buSzPct val="100000"/>
              <a:buFont typeface="Arial" pitchFamily="34" charset="0"/>
              <a:buChar char="►"/>
              <a:tabLst>
                <a:tab pos="180975" algn="l"/>
              </a:tabLst>
              <a:defRPr/>
            </a:pPr>
            <a:r>
              <a:rPr lang="de-DE" sz="900" dirty="0">
                <a:solidFill>
                  <a:schemeClr val="tx1"/>
                </a:solidFill>
                <a:latin typeface="Arial" pitchFamily="34" charset="0"/>
              </a:rPr>
              <a:t>3x faster chamfering and weldseam processing</a:t>
            </a:r>
          </a:p>
          <a:p>
            <a:pPr indent="182563" defTabSz="995690">
              <a:lnSpc>
                <a:spcPct val="120000"/>
              </a:lnSpc>
              <a:spcBef>
                <a:spcPts val="300"/>
              </a:spcBef>
              <a:buClr>
                <a:srgbClr val="E66105"/>
              </a:buClr>
              <a:buFont typeface="Arial" pitchFamily="34" charset="0"/>
              <a:buChar char="►"/>
              <a:tabLst>
                <a:tab pos="180975" algn="l"/>
              </a:tabLst>
              <a:defRPr/>
            </a:pPr>
            <a:r>
              <a:rPr lang="de-DE" sz="900" dirty="0">
                <a:solidFill>
                  <a:schemeClr val="tx1"/>
                </a:solidFill>
                <a:latin typeface="Arial" pitchFamily="34" charset="0"/>
              </a:rPr>
              <a:t>Longer-lasting abrasives</a:t>
            </a:r>
          </a:p>
          <a:p>
            <a:pPr indent="182563" defTabSz="995690">
              <a:lnSpc>
                <a:spcPct val="120000"/>
              </a:lnSpc>
              <a:spcBef>
                <a:spcPts val="300"/>
              </a:spcBef>
              <a:buClr>
                <a:srgbClr val="E66105"/>
              </a:buClr>
              <a:buFont typeface="Arial" pitchFamily="34" charset="0"/>
              <a:buChar char="►"/>
              <a:tabLst>
                <a:tab pos="180975" algn="l"/>
              </a:tabLst>
              <a:defRPr/>
            </a:pPr>
            <a:r>
              <a:rPr lang="de-DE" sz="900" dirty="0">
                <a:solidFill>
                  <a:schemeClr val="tx1"/>
                </a:solidFill>
                <a:latin typeface="Arial" pitchFamily="34" charset="0"/>
              </a:rPr>
              <a:t>Tool-free belt change</a:t>
            </a:r>
          </a:p>
          <a:p>
            <a:pPr indent="182563" defTabSz="995690">
              <a:lnSpc>
                <a:spcPct val="120000"/>
              </a:lnSpc>
              <a:spcBef>
                <a:spcPts val="300"/>
              </a:spcBef>
              <a:buClr>
                <a:srgbClr val="E66105"/>
              </a:buClr>
              <a:buFont typeface="Arial" pitchFamily="34" charset="0"/>
              <a:buChar char="►"/>
              <a:tabLst>
                <a:tab pos="180975" algn="l"/>
              </a:tabLst>
              <a:defRPr/>
            </a:pPr>
            <a:r>
              <a:rPr lang="de-DE" sz="900" dirty="0">
                <a:solidFill>
                  <a:schemeClr val="tx1"/>
                </a:solidFill>
                <a:latin typeface="Arial" pitchFamily="34" charset="0"/>
              </a:rPr>
              <a:t>Better surface finishing</a:t>
            </a:r>
            <a:endParaRPr lang="en-GB" sz="9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indent="182563" defTabSz="995690">
              <a:lnSpc>
                <a:spcPct val="120000"/>
              </a:lnSpc>
              <a:spcBef>
                <a:spcPts val="300"/>
              </a:spcBef>
              <a:buClr>
                <a:srgbClr val="E66105"/>
              </a:buClr>
              <a:buFont typeface="Arial" pitchFamily="34" charset="0"/>
              <a:buChar char="►"/>
              <a:tabLst>
                <a:tab pos="180975" algn="l"/>
              </a:tabLst>
              <a:defRPr/>
            </a:pPr>
            <a:r>
              <a:rPr lang="de-DE" sz="900" dirty="0">
                <a:solidFill>
                  <a:schemeClr val="tx1"/>
                </a:solidFill>
                <a:latin typeface="Arial" pitchFamily="34" charset="0"/>
              </a:rPr>
              <a:t>Better metal removal rate</a:t>
            </a:r>
          </a:p>
          <a:p>
            <a:pPr indent="182563" defTabSz="995690">
              <a:lnSpc>
                <a:spcPct val="120000"/>
              </a:lnSpc>
              <a:spcBef>
                <a:spcPts val="300"/>
              </a:spcBef>
              <a:buClr>
                <a:srgbClr val="E66105"/>
              </a:buClr>
              <a:buFont typeface="Arial" pitchFamily="34" charset="0"/>
              <a:buChar char="►"/>
              <a:tabLst>
                <a:tab pos="180975" algn="l"/>
              </a:tabLst>
              <a:defRPr/>
            </a:pPr>
            <a:r>
              <a:rPr lang="de-DE" sz="900" dirty="0">
                <a:solidFill>
                  <a:schemeClr val="tx1"/>
                </a:solidFill>
                <a:latin typeface="Arial" pitchFamily="34" charset="0"/>
              </a:rPr>
              <a:t>Can also be used as a belt grinding system</a:t>
            </a:r>
            <a:endParaRPr lang="en-GB" sz="9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1" name="Picture 2" descr="F:\Dokumenter\Video\video af alle maskiner week 48 2014\P1000413.JPG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/>
        </p:blipFill>
        <p:spPr bwMode="auto">
          <a:xfrm>
            <a:off x="3451983" y="5247838"/>
            <a:ext cx="2007032" cy="1246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7" name="Picture 3" descr="F:\Dokumenter\Video\video af alle maskiner week 48 2014\Pictures\P1000404.JPG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t="-482"/>
          <a:stretch/>
        </p:blipFill>
        <p:spPr bwMode="auto">
          <a:xfrm>
            <a:off x="5537599" y="5244094"/>
            <a:ext cx="1224381" cy="1248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94" name="Picture 50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105422" y="3603905"/>
            <a:ext cx="1570973" cy="101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0" name="Gruppieren 49"/>
          <p:cNvGrpSpPr/>
          <p:nvPr/>
        </p:nvGrpSpPr>
        <p:grpSpPr>
          <a:xfrm>
            <a:off x="62621" y="6552700"/>
            <a:ext cx="6708485" cy="222137"/>
            <a:chOff x="302999" y="233431"/>
            <a:chExt cx="1947595" cy="238676"/>
          </a:xfrm>
        </p:grpSpPr>
        <p:pic>
          <p:nvPicPr>
            <p:cNvPr id="51" name="Bild 7" descr="SalesFact Head.png"/>
            <p:cNvPicPr>
              <a:picLocks noChangeAspect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311500" y="233431"/>
              <a:ext cx="1939094" cy="2386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6" name="Textfeld 55"/>
            <p:cNvSpPr txBox="1"/>
            <p:nvPr/>
          </p:nvSpPr>
          <p:spPr>
            <a:xfrm>
              <a:off x="302999" y="238524"/>
              <a:ext cx="1940943" cy="2139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97806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900" b="1" dirty="0"/>
                <a:t>Examples of use – Hand-guided and semi-stationary </a:t>
              </a:r>
              <a:endParaRPr lang="en-GB" sz="900" b="1" dirty="0"/>
            </a:p>
          </p:txBody>
        </p:sp>
      </p:grpSp>
      <p:pic>
        <p:nvPicPr>
          <p:cNvPr id="6198" name="Picture 54"/>
          <p:cNvPicPr preferRelativeResize="0">
            <a:picLocks noChangeArrowheads="1"/>
          </p:cNvPicPr>
          <p:nvPr/>
        </p:nvPicPr>
        <p:blipFill>
          <a:blip r:embed="rId7" cstate="screen"/>
          <a:srcRect r="4631"/>
          <a:stretch>
            <a:fillRect/>
          </a:stretch>
        </p:blipFill>
        <p:spPr bwMode="auto">
          <a:xfrm>
            <a:off x="5232116" y="3593011"/>
            <a:ext cx="1538990" cy="1020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5" name="Tabel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01144005"/>
              </p:ext>
            </p:extLst>
          </p:nvPr>
        </p:nvGraphicFramePr>
        <p:xfrm>
          <a:off x="94946" y="1126509"/>
          <a:ext cx="6660184" cy="1672998"/>
        </p:xfrm>
        <a:graphic>
          <a:graphicData uri="http://schemas.openxmlformats.org/drawingml/2006/table">
            <a:tbl>
              <a:tblPr/>
              <a:tblGrid>
                <a:gridCol w="1482394">
                  <a:extLst>
                    <a:ext uri="{9D8B030D-6E8A-4147-A177-3AD203B41FA5}">
                      <a16:col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20000"/>
                    </a:ext>
                  </a:extLst>
                </a:gridCol>
                <a:gridCol w="350666">
                  <a:extLst>
                    <a:ext uri="{9D8B030D-6E8A-4147-A177-3AD203B41FA5}">
                      <a16:col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1581380379"/>
                    </a:ext>
                  </a:extLst>
                </a:gridCol>
                <a:gridCol w="220834">
                  <a:extLst>
                    <a:ext uri="{9D8B030D-6E8A-4147-A177-3AD203B41FA5}">
                      <a16:col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20001"/>
                    </a:ext>
                  </a:extLst>
                </a:gridCol>
                <a:gridCol w="925830">
                  <a:extLst>
                    <a:ext uri="{9D8B030D-6E8A-4147-A177-3AD203B41FA5}">
                      <a16:col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20002"/>
                    </a:ext>
                  </a:extLst>
                </a:gridCol>
                <a:gridCol w="982980">
                  <a:extLst>
                    <a:ext uri="{9D8B030D-6E8A-4147-A177-3AD203B41FA5}">
                      <a16:col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20003"/>
                    </a:ext>
                  </a:extLst>
                </a:gridCol>
                <a:gridCol w="880110">
                  <a:extLst>
                    <a:ext uri="{9D8B030D-6E8A-4147-A177-3AD203B41FA5}">
                      <a16:col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20004"/>
                    </a:ext>
                  </a:extLst>
                </a:gridCol>
                <a:gridCol w="971550">
                  <a:extLst>
                    <a:ext uri="{9D8B030D-6E8A-4147-A177-3AD203B41FA5}">
                      <a16:col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20005"/>
                    </a:ext>
                  </a:extLst>
                </a:gridCol>
                <a:gridCol w="845820">
                  <a:extLst>
                    <a:ext uri="{9D8B030D-6E8A-4147-A177-3AD203B41FA5}">
                      <a16:col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20006"/>
                    </a:ext>
                  </a:extLst>
                </a:gridCol>
              </a:tblGrid>
              <a:tr h="199558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de-DE" sz="8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  Technical features</a:t>
                      </a:r>
                      <a:endParaRPr lang="en-GB" sz="8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610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8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GHB 15-50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610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8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GHB 15-50 INOX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610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8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GHBM</a:t>
                      </a:r>
                      <a:endParaRPr lang="en-GB" sz="8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610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8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GHBR</a:t>
                      </a:r>
                      <a:endParaRPr lang="en-GB" sz="8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610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8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GHBD</a:t>
                      </a:r>
                      <a:endParaRPr lang="en-GB" sz="8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610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10000"/>
                  </a:ext>
                </a:extLst>
              </a:tr>
              <a:tr h="160700">
                <a:tc>
                  <a:txBody>
                    <a:bodyPr/>
                    <a:lstStyle/>
                    <a:p>
                      <a:pPr algn="l" fontAlgn="ctr"/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Power consumption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W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de-DE" sz="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1500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1500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de-DE" sz="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de-DE" sz="800" b="0" i="0" u="none" strike="noStrike" baseline="0" dirty="0">
                          <a:solidFill>
                            <a:srgbClr val="000000"/>
                          </a:solidFill>
                          <a:latin typeface="Arial"/>
                        </a:rPr>
                        <a:t>Only in conjunction with GHB15-50 Inox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de-DE" sz="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10001"/>
                  </a:ext>
                </a:extLst>
              </a:tr>
              <a:tr h="160700">
                <a:tc>
                  <a:txBody>
                    <a:bodyPr/>
                    <a:lstStyle/>
                    <a:p>
                      <a:pPr algn="l" fontAlgn="ctr"/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Power output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W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de-DE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900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de-DE" sz="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de-DE" sz="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de-DE" sz="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10002"/>
                  </a:ext>
                </a:extLst>
              </a:tr>
              <a:tr h="160700">
                <a:tc>
                  <a:txBody>
                    <a:bodyPr/>
                    <a:lstStyle/>
                    <a:p>
                      <a:pPr algn="l" fontAlgn="ctr"/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Speed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rpm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de-DE" sz="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8500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2500 - 7900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de-DE" sz="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10003"/>
                  </a:ext>
                </a:extLst>
              </a:tr>
              <a:tr h="177797">
                <a:tc>
                  <a:txBody>
                    <a:bodyPr/>
                    <a:lstStyle/>
                    <a:p>
                      <a:pPr algn="l" fontAlgn="ctr"/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Belt width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mm/in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de-DE" sz="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50/2“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50/2“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50/2“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50/2“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50/2“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10004"/>
                  </a:ext>
                </a:extLst>
              </a:tr>
              <a:tr h="160700">
                <a:tc>
                  <a:txBody>
                    <a:bodyPr/>
                    <a:lstStyle/>
                    <a:p>
                      <a:pPr algn="l" fontAlgn="ctr"/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Belt length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mm/in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de-DE" sz="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1000/39¼“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1000/39¼ “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1000/39¼“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1150/41¼“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1000/39¼“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10005"/>
                  </a:ext>
                </a:extLst>
              </a:tr>
              <a:tr h="160700">
                <a:tc>
                  <a:txBody>
                    <a:bodyPr/>
                    <a:lstStyle/>
                    <a:p>
                      <a:pPr algn="l" fontAlgn="ctr"/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H07 cable with plug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m/ft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de-DE" sz="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4/13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4/13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de-DE" sz="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de-DE" sz="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de-DE" sz="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10006"/>
                  </a:ext>
                </a:extLst>
              </a:tr>
              <a:tr h="160700">
                <a:tc>
                  <a:txBody>
                    <a:bodyPr/>
                    <a:lstStyle/>
                    <a:p>
                      <a:pPr algn="l" fontAlgn="ctr"/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Weight according to EPTA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kg/lbs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de-DE" sz="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5.6/12.3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5.6/12.3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5.0/11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13.0/28.6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5.8/12.7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10007"/>
                  </a:ext>
                </a:extLst>
              </a:tr>
              <a:tr h="170743">
                <a:tc gridSpan="3">
                  <a:txBody>
                    <a:bodyPr/>
                    <a:lstStyle/>
                    <a:p>
                      <a:pPr algn="l" fontAlgn="b"/>
                      <a:r>
                        <a:rPr lang="de-DE" sz="8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Order reference number</a:t>
                      </a:r>
                      <a:endParaRPr lang="en-GB" sz="8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8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79030109124</a:t>
                      </a:r>
                      <a:endParaRPr lang="en-GB" sz="8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8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79032109124</a:t>
                      </a:r>
                      <a:endParaRPr lang="en-GB" sz="8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97806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8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99001012010</a:t>
                      </a:r>
                      <a:endParaRPr lang="en-GB" sz="8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97806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8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99001012020</a:t>
                      </a:r>
                      <a:endParaRPr lang="en-GB" sz="8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8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99001012000</a:t>
                      </a:r>
                      <a:endParaRPr lang="en-GB" sz="8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10008"/>
                  </a:ext>
                </a:extLst>
              </a:tr>
              <a:tr h="160700">
                <a:tc gridSpan="2"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Includes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 grinding machine, 1 grinding belt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de-DE" sz="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 x module. Please also purchase extensive accessories.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de-DE" sz="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de-DE" sz="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10010"/>
                  </a:ext>
                </a:extLst>
              </a:tr>
            </a:tbl>
          </a:graphicData>
        </a:graphic>
      </p:graphicFrame>
      <p:pic>
        <p:nvPicPr>
          <p:cNvPr id="38" name="Picture 2"/>
          <p:cNvPicPr preferRelativeResize="0"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15599" t="11995" r="2509" b="9718"/>
          <a:stretch>
            <a:fillRect/>
          </a:stretch>
        </p:blipFill>
        <p:spPr bwMode="auto">
          <a:xfrm>
            <a:off x="1792576" y="3589123"/>
            <a:ext cx="1612764" cy="1027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3"/>
          <p:cNvPicPr preferRelativeResize="0">
            <a:picLocks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10619" t="8476" r="8682" b="12410"/>
          <a:stretch>
            <a:fillRect/>
          </a:stretch>
        </p:blipFill>
        <p:spPr bwMode="auto">
          <a:xfrm>
            <a:off x="3517217" y="3606567"/>
            <a:ext cx="1604028" cy="1020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3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6413" t="7060" b="1621"/>
          <a:stretch/>
        </p:blipFill>
        <p:spPr bwMode="auto">
          <a:xfrm>
            <a:off x="1763290" y="6826406"/>
            <a:ext cx="1356741" cy="11532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4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35793" t="1791" b="36621"/>
          <a:stretch/>
        </p:blipFill>
        <p:spPr bwMode="auto">
          <a:xfrm>
            <a:off x="4750969" y="6833230"/>
            <a:ext cx="2011011" cy="114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" name="Picture 49"/>
          <p:cNvPicPr>
            <a:picLocks noChangeAspect="1" noChangeArrowheads="1"/>
          </p:cNvPicPr>
          <p:nvPr/>
        </p:nvPicPr>
        <p:blipFill>
          <a:blip r:embed="rId12" cstate="screen"/>
          <a:srcRect r="24017" b="6258"/>
          <a:stretch>
            <a:fillRect/>
          </a:stretch>
        </p:blipFill>
        <p:spPr bwMode="auto">
          <a:xfrm>
            <a:off x="3190425" y="6833229"/>
            <a:ext cx="1490150" cy="1149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" name="Picture 51"/>
          <p:cNvPicPr>
            <a:picLocks noChangeAspect="1" noChangeArrowheads="1"/>
          </p:cNvPicPr>
          <p:nvPr/>
        </p:nvPicPr>
        <p:blipFill rotWithShape="1">
          <a:blip r:embed="rId13" cstate="screen"/>
          <a:srcRect l="17788" r="6530" b="26226"/>
          <a:stretch/>
        </p:blipFill>
        <p:spPr bwMode="auto">
          <a:xfrm>
            <a:off x="5158341" y="8034559"/>
            <a:ext cx="1596789" cy="1016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" name="Picture 2" descr="F:\Dokumenter\Billeder\Maskiner\GASMINI\Slutbrugerbesøg uge 48-2013\Billeder\P1060706.JPG"/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32938" t="36770" r="26838" b="23755"/>
          <a:stretch/>
        </p:blipFill>
        <p:spPr bwMode="auto">
          <a:xfrm>
            <a:off x="3261643" y="8039157"/>
            <a:ext cx="1821977" cy="1012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Rechteck 33"/>
          <p:cNvSpPr/>
          <p:nvPr/>
        </p:nvSpPr>
        <p:spPr>
          <a:xfrm>
            <a:off x="-8461" y="6908960"/>
            <a:ext cx="3370516" cy="12435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9785" rIns="99569" bIns="49785" anchor="t"/>
          <a:lstStyle/>
          <a:p>
            <a:pPr indent="182563" defTabSz="995690">
              <a:lnSpc>
                <a:spcPct val="120000"/>
              </a:lnSpc>
              <a:spcBef>
                <a:spcPts val="300"/>
              </a:spcBef>
              <a:buClr>
                <a:srgbClr val="E66105"/>
              </a:buClr>
              <a:buSzPct val="100000"/>
              <a:tabLst>
                <a:tab pos="180975" algn="l"/>
              </a:tabLst>
              <a:defRPr/>
            </a:pPr>
            <a:r>
              <a:rPr lang="de-DE" sz="900" b="1" dirty="0">
                <a:solidFill>
                  <a:schemeClr val="tx1"/>
                </a:solidFill>
                <a:latin typeface="Arial" pitchFamily="34" charset="0"/>
              </a:rPr>
              <a:t>System grinding:</a:t>
            </a:r>
          </a:p>
          <a:p>
            <a:pPr lvl="1" indent="182563" defTabSz="995690">
              <a:lnSpc>
                <a:spcPct val="120000"/>
              </a:lnSpc>
              <a:spcBef>
                <a:spcPts val="300"/>
              </a:spcBef>
              <a:buClr>
                <a:srgbClr val="E66105"/>
              </a:buClr>
              <a:buSzPct val="100000"/>
              <a:buFont typeface="Arial" pitchFamily="34" charset="0"/>
              <a:buChar char="►"/>
              <a:tabLst>
                <a:tab pos="180975" algn="l"/>
              </a:tabLst>
              <a:defRPr/>
            </a:pPr>
            <a:r>
              <a:rPr lang="en-US" sz="900" dirty="0">
                <a:solidFill>
                  <a:schemeClr val="tx1"/>
                </a:solidFill>
                <a:latin typeface="Arial" pitchFamily="34" charset="0"/>
              </a:rPr>
              <a:t>Pipe notching</a:t>
            </a:r>
            <a:endParaRPr lang="en-US" sz="9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1" indent="182563" defTabSz="995690">
              <a:lnSpc>
                <a:spcPct val="120000"/>
              </a:lnSpc>
              <a:spcBef>
                <a:spcPts val="300"/>
              </a:spcBef>
              <a:buClr>
                <a:srgbClr val="E66105"/>
              </a:buClr>
              <a:buSzPct val="100000"/>
              <a:buFont typeface="Arial" pitchFamily="34" charset="0"/>
              <a:buChar char="►"/>
              <a:tabLst>
                <a:tab pos="180975" algn="l"/>
              </a:tabLst>
              <a:defRPr/>
            </a:pPr>
            <a:r>
              <a:rPr lang="de-DE" sz="900" dirty="0">
                <a:solidFill>
                  <a:schemeClr val="tx1"/>
                </a:solidFill>
                <a:latin typeface="Arial" pitchFamily="34" charset="0"/>
              </a:rPr>
              <a:t>Mobile grinding                                                       	/finishing</a:t>
            </a:r>
          </a:p>
          <a:p>
            <a:pPr lvl="1" indent="182563" defTabSz="995690">
              <a:lnSpc>
                <a:spcPct val="120000"/>
              </a:lnSpc>
              <a:spcBef>
                <a:spcPts val="300"/>
              </a:spcBef>
              <a:buClr>
                <a:srgbClr val="E66105"/>
              </a:buClr>
              <a:buSzPct val="100000"/>
              <a:buFont typeface="Arial" pitchFamily="34" charset="0"/>
              <a:buChar char="►"/>
              <a:tabLst>
                <a:tab pos="180975" algn="l"/>
              </a:tabLst>
              <a:defRPr/>
            </a:pPr>
            <a:r>
              <a:rPr lang="de-DE" sz="900" dirty="0">
                <a:solidFill>
                  <a:schemeClr val="tx1"/>
                </a:solidFill>
                <a:latin typeface="Arial" pitchFamily="34" charset="0"/>
              </a:rPr>
              <a:t>Stationary grinding</a:t>
            </a:r>
          </a:p>
          <a:p>
            <a:pPr indent="182563" defTabSz="995690">
              <a:lnSpc>
                <a:spcPct val="120000"/>
              </a:lnSpc>
              <a:spcBef>
                <a:spcPts val="300"/>
              </a:spcBef>
              <a:buClr>
                <a:srgbClr val="E66105"/>
              </a:buClr>
              <a:tabLst>
                <a:tab pos="180975" algn="l"/>
              </a:tabLst>
              <a:defRPr/>
            </a:pPr>
            <a:r>
              <a:rPr lang="de-DE" sz="900" b="1" dirty="0">
                <a:solidFill>
                  <a:schemeClr val="tx1"/>
                </a:solidFill>
                <a:latin typeface="Arial" pitchFamily="34" charset="0"/>
              </a:rPr>
              <a:t>Hand-guided:</a:t>
            </a:r>
          </a:p>
          <a:p>
            <a:pPr lvl="1" indent="182563" defTabSz="995690">
              <a:lnSpc>
                <a:spcPct val="120000"/>
              </a:lnSpc>
              <a:spcBef>
                <a:spcPts val="300"/>
              </a:spcBef>
              <a:buClr>
                <a:srgbClr val="E66105"/>
              </a:buClr>
              <a:buSzPct val="100000"/>
              <a:buFont typeface="Arial" pitchFamily="34" charset="0"/>
              <a:buChar char="►"/>
              <a:tabLst>
                <a:tab pos="180975" algn="l"/>
              </a:tabLst>
              <a:defRPr/>
            </a:pPr>
            <a:r>
              <a:rPr lang="de-DE" sz="900" dirty="0">
                <a:solidFill>
                  <a:schemeClr val="tx1"/>
                </a:solidFill>
                <a:latin typeface="Arial" pitchFamily="34" charset="0"/>
              </a:rPr>
              <a:t>Beveling / radius work</a:t>
            </a:r>
            <a:endParaRPr lang="en-GB" sz="9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1" indent="182563" defTabSz="995690">
              <a:lnSpc>
                <a:spcPct val="120000"/>
              </a:lnSpc>
              <a:spcBef>
                <a:spcPts val="300"/>
              </a:spcBef>
              <a:buClr>
                <a:srgbClr val="E66105"/>
              </a:buClr>
              <a:buSzPct val="100000"/>
              <a:buFont typeface="Arial" pitchFamily="34" charset="0"/>
              <a:buChar char="►"/>
              <a:tabLst>
                <a:tab pos="180975" algn="l"/>
              </a:tabLst>
              <a:defRPr/>
            </a:pPr>
            <a:r>
              <a:rPr lang="de-DE" sz="900" dirty="0">
                <a:solidFill>
                  <a:schemeClr val="tx1"/>
                </a:solidFill>
                <a:latin typeface="Arial" pitchFamily="34" charset="0"/>
              </a:rPr>
              <a:t>Pipe grinding / finishing</a:t>
            </a:r>
          </a:p>
          <a:p>
            <a:pPr lvl="1" indent="182563" defTabSz="995690">
              <a:lnSpc>
                <a:spcPct val="120000"/>
              </a:lnSpc>
              <a:spcBef>
                <a:spcPts val="300"/>
              </a:spcBef>
              <a:buClr>
                <a:srgbClr val="E66105"/>
              </a:buClr>
              <a:buSzPct val="100000"/>
              <a:buFont typeface="Arial" pitchFamily="34" charset="0"/>
              <a:buChar char="►"/>
              <a:tabLst>
                <a:tab pos="180975" algn="l"/>
              </a:tabLst>
              <a:defRPr/>
            </a:pPr>
            <a:r>
              <a:rPr lang="de-DE" sz="900" dirty="0">
                <a:solidFill>
                  <a:schemeClr val="tx1"/>
                </a:solidFill>
                <a:latin typeface="Arial" pitchFamily="34" charset="0"/>
              </a:rPr>
              <a:t>Welded </a:t>
            </a:r>
            <a:r>
              <a:rPr lang="de-DE" sz="900" dirty="0" err="1">
                <a:solidFill>
                  <a:schemeClr val="tx1"/>
                </a:solidFill>
                <a:latin typeface="Arial" pitchFamily="34" charset="0"/>
              </a:rPr>
              <a:t>seam</a:t>
            </a:r>
            <a:r>
              <a:rPr lang="de-DE" sz="900" dirty="0">
                <a:solidFill>
                  <a:schemeClr val="tx1"/>
                </a:solidFill>
                <a:latin typeface="Arial" pitchFamily="34" charset="0"/>
              </a:rPr>
              <a:t> </a:t>
            </a:r>
            <a:r>
              <a:rPr lang="de-DE" sz="900" dirty="0" err="1">
                <a:solidFill>
                  <a:schemeClr val="tx1"/>
                </a:solidFill>
                <a:latin typeface="Arial" pitchFamily="34" charset="0"/>
              </a:rPr>
              <a:t>processing</a:t>
            </a:r>
            <a:endParaRPr lang="en-GB" sz="9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pieren 49"/>
          <p:cNvGrpSpPr/>
          <p:nvPr/>
        </p:nvGrpSpPr>
        <p:grpSpPr>
          <a:xfrm>
            <a:off x="104135" y="1234905"/>
            <a:ext cx="6627886" cy="292584"/>
            <a:chOff x="302999" y="233431"/>
            <a:chExt cx="1966697" cy="238676"/>
          </a:xfrm>
        </p:grpSpPr>
        <p:pic>
          <p:nvPicPr>
            <p:cNvPr id="4" name="Bild 7" descr="SalesFact Head.png"/>
            <p:cNvPicPr>
              <a:picLocks noChangeAspect="1"/>
            </p:cNvPicPr>
            <p:nvPr/>
          </p:nvPicPr>
          <p:blipFill>
            <a:blip r:embed="rId4" cstate="screen"/>
            <a:srcRect/>
            <a:stretch>
              <a:fillRect/>
            </a:stretch>
          </p:blipFill>
          <p:spPr bwMode="auto">
            <a:xfrm>
              <a:off x="311500" y="233431"/>
              <a:ext cx="1958196" cy="2386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Textfeld 55"/>
            <p:cNvSpPr txBox="1"/>
            <p:nvPr/>
          </p:nvSpPr>
          <p:spPr>
            <a:xfrm>
              <a:off x="302999" y="238524"/>
              <a:ext cx="1940943" cy="2139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97806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900" b="1"/>
                <a:t>Grinding / Finishing </a:t>
              </a:r>
              <a:r>
                <a:rPr lang="de-DE" sz="900" b="1" dirty="0"/>
                <a:t>accessories designed to work </a:t>
              </a:r>
              <a:r>
                <a:rPr lang="de-DE" sz="900" b="1"/>
                <a:t>with GHB Grinding System</a:t>
              </a:r>
              <a:endParaRPr lang="en-GB" sz="900" b="1" dirty="0"/>
            </a:p>
          </p:txBody>
        </p:sp>
      </p:grpSp>
      <p:graphicFrame>
        <p:nvGraphicFramePr>
          <p:cNvPr id="6" name="Tabelle 3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892939039"/>
              </p:ext>
            </p:extLst>
          </p:nvPr>
        </p:nvGraphicFramePr>
        <p:xfrm>
          <a:off x="313934" y="3447581"/>
          <a:ext cx="3496157" cy="282607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94962">
                  <a:extLst>
                    <a:ext uri="{9D8B030D-6E8A-4147-A177-3AD203B41FA5}">
                      <a16:col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20000"/>
                    </a:ext>
                  </a:extLst>
                </a:gridCol>
                <a:gridCol w="2701195">
                  <a:extLst>
                    <a:ext uri="{9D8B030D-6E8A-4147-A177-3AD203B41FA5}">
                      <a16:col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20001"/>
                    </a:ext>
                  </a:extLst>
                </a:gridCol>
              </a:tblGrid>
              <a:tr h="131445"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</a:rPr>
                        <a:t> Material</a:t>
                      </a:r>
                      <a:endParaRPr lang="en-GB" sz="8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</a:rPr>
                        <a:t>Description of product</a:t>
                      </a:r>
                      <a:endParaRPr lang="en-GB" sz="8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10000"/>
                  </a:ext>
                </a:extLst>
              </a:tr>
              <a:tr h="154774">
                <a:tc>
                  <a:txBody>
                    <a:bodyPr/>
                    <a:lstStyle/>
                    <a:p>
                      <a:pPr algn="ctr" fontAlgn="b"/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</a:rPr>
                        <a:t> 69903126000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</a:rPr>
                        <a:t>Grinding belt Cubitron II 50x1000mm grit 36 10 pack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10001"/>
                  </a:ext>
                </a:extLst>
              </a:tr>
              <a:tr h="134893">
                <a:tc>
                  <a:txBody>
                    <a:bodyPr/>
                    <a:lstStyle/>
                    <a:p>
                      <a:pPr algn="ctr" fontAlgn="b"/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</a:rPr>
                        <a:t> 69903127000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</a:rPr>
                        <a:t>Grinding belt Cubitron II 50x1000mm grit 60 10 pack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10002"/>
                  </a:ext>
                </a:extLst>
              </a:tr>
              <a:tr h="133609">
                <a:tc>
                  <a:txBody>
                    <a:bodyPr/>
                    <a:lstStyle/>
                    <a:p>
                      <a:pPr algn="ctr" fontAlgn="b"/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</a:rPr>
                        <a:t> 69903128000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</a:rPr>
                        <a:t>Grinding belt Cubitron II 50x1000mm grit 80 10 pack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10003"/>
                  </a:ext>
                </a:extLst>
              </a:tr>
              <a:tr h="133609">
                <a:tc>
                  <a:txBody>
                    <a:bodyPr/>
                    <a:lstStyle/>
                    <a:p>
                      <a:pPr algn="ctr" fontAlgn="b"/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</a:rPr>
                        <a:t> 69903157000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</a:rPr>
                        <a:t>Grinding belt Cubitron II 50x1150mm grit 36 10 pack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10004"/>
                  </a:ext>
                </a:extLst>
              </a:tr>
              <a:tr h="133609">
                <a:tc>
                  <a:txBody>
                    <a:bodyPr/>
                    <a:lstStyle/>
                    <a:p>
                      <a:pPr algn="ctr" fontAlgn="b"/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</a:rPr>
                        <a:t> 69903130000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</a:rPr>
                        <a:t>Grinding belt 50x1000mm 36 grit Z 10 pack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10005"/>
                  </a:ext>
                </a:extLst>
              </a:tr>
              <a:tr h="133609">
                <a:tc>
                  <a:txBody>
                    <a:bodyPr/>
                    <a:lstStyle/>
                    <a:p>
                      <a:pPr algn="ctr" fontAlgn="b"/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</a:rPr>
                        <a:t> 69903131000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</a:rPr>
                        <a:t>Grinding belt 50x1000mm 60 grit Z 10 pack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10006"/>
                  </a:ext>
                </a:extLst>
              </a:tr>
              <a:tr h="133609">
                <a:tc>
                  <a:txBody>
                    <a:bodyPr/>
                    <a:lstStyle/>
                    <a:p>
                      <a:pPr algn="ctr" fontAlgn="b"/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</a:rPr>
                        <a:t> 69903132000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</a:rPr>
                        <a:t>Grinding belt 50x1000mm 80 grit Z 10 pack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10007"/>
                  </a:ext>
                </a:extLst>
              </a:tr>
              <a:tr h="133609">
                <a:tc>
                  <a:txBody>
                    <a:bodyPr/>
                    <a:lstStyle/>
                    <a:p>
                      <a:pPr algn="ctr" fontAlgn="b"/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</a:rPr>
                        <a:t> 69903133000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</a:rPr>
                        <a:t>Grinding belt 50x1000mm 120 grit Z 10 pack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10008"/>
                  </a:ext>
                </a:extLst>
              </a:tr>
              <a:tr h="133609">
                <a:tc>
                  <a:txBody>
                    <a:bodyPr/>
                    <a:lstStyle/>
                    <a:p>
                      <a:pPr algn="ctr" fontAlgn="b"/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</a:rPr>
                        <a:t> 69903159000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</a:rPr>
                        <a:t>Grinding belt 50x1150mm 36 grit Z 10 pack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10009"/>
                  </a:ext>
                </a:extLst>
              </a:tr>
              <a:tr h="133609">
                <a:tc>
                  <a:txBody>
                    <a:bodyPr/>
                    <a:lstStyle/>
                    <a:p>
                      <a:pPr algn="ctr" fontAlgn="b"/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</a:rPr>
                        <a:t> 69903134000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</a:rPr>
                        <a:t>Grinding belt 50x1000mm 220 grit A 10 pack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10010"/>
                  </a:ext>
                </a:extLst>
              </a:tr>
              <a:tr h="133609">
                <a:tc>
                  <a:txBody>
                    <a:bodyPr/>
                    <a:lstStyle/>
                    <a:p>
                      <a:pPr algn="ctr" fontAlgn="b"/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</a:rPr>
                        <a:t> 69903135000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</a:rPr>
                        <a:t>Grinding belt 50x1000mm 320 grit A 10 pack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10011"/>
                  </a:ext>
                </a:extLst>
              </a:tr>
              <a:tr h="133609">
                <a:tc>
                  <a:txBody>
                    <a:bodyPr/>
                    <a:lstStyle/>
                    <a:p>
                      <a:pPr algn="ctr" fontAlgn="b"/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</a:rPr>
                        <a:t> 69903136000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</a:rPr>
                        <a:t>Grinding belt 50x1000mm</a:t>
                      </a:r>
                      <a:r>
                        <a:rPr lang="de-DE" sz="800" b="0" i="0" u="none" strike="noStrike" baseline="0" dirty="0">
                          <a:solidFill>
                            <a:srgbClr val="000000"/>
                          </a:solidFill>
                          <a:latin typeface="Arial" pitchFamily="34" charset="0"/>
                        </a:rPr>
                        <a:t> </a:t>
                      </a:r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</a:rPr>
                        <a:t>420 grit A 10 pack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10012"/>
                  </a:ext>
                </a:extLst>
              </a:tr>
              <a:tr h="133609">
                <a:tc>
                  <a:txBody>
                    <a:bodyPr/>
                    <a:lstStyle/>
                    <a:p>
                      <a:pPr algn="ctr" fontAlgn="b"/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</a:rPr>
                        <a:t> 69903137000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</a:rPr>
                        <a:t>Grinding belt 50x1000mm 36 grit R 10 pack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10013"/>
                  </a:ext>
                </a:extLst>
              </a:tr>
              <a:tr h="133609">
                <a:tc>
                  <a:txBody>
                    <a:bodyPr/>
                    <a:lstStyle/>
                    <a:p>
                      <a:pPr algn="ctr" fontAlgn="b"/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</a:rPr>
                        <a:t> 69903138000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</a:rPr>
                        <a:t>Grinding belt 50x1000mm 60 grit R 10 pack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10014"/>
                  </a:ext>
                </a:extLst>
              </a:tr>
              <a:tr h="133609">
                <a:tc>
                  <a:txBody>
                    <a:bodyPr/>
                    <a:lstStyle/>
                    <a:p>
                      <a:pPr algn="ctr" fontAlgn="b"/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</a:rPr>
                        <a:t> 69903139000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</a:rPr>
                        <a:t>Grinding belt 50x1000mm 80 grit R 10 pack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10015"/>
                  </a:ext>
                </a:extLst>
              </a:tr>
              <a:tr h="133609">
                <a:tc>
                  <a:txBody>
                    <a:bodyPr/>
                    <a:lstStyle/>
                    <a:p>
                      <a:pPr algn="ctr" fontAlgn="b"/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</a:rPr>
                        <a:t>69903140000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</a:rPr>
                        <a:t>Grinding belt 50x1000mm 120 grit R 10 pack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10016"/>
                  </a:ext>
                </a:extLst>
              </a:tr>
              <a:tr h="133609">
                <a:tc>
                  <a:txBody>
                    <a:bodyPr/>
                    <a:lstStyle/>
                    <a:p>
                      <a:pPr algn="ctr" fontAlgn="b"/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</a:rPr>
                        <a:t>69903158000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</a:rPr>
                        <a:t>Grinding belt 50x1150mm 36 grit R 10 pack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10017"/>
                  </a:ext>
                </a:extLst>
              </a:tr>
              <a:tr h="133609">
                <a:tc>
                  <a:txBody>
                    <a:bodyPr/>
                    <a:lstStyle/>
                    <a:p>
                      <a:pPr algn="ctr" fontAlgn="b"/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</a:rPr>
                        <a:t> 69903142000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</a:rPr>
                        <a:t>Fleece belts 50x1000mm coarse 3 pack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10018"/>
                  </a:ext>
                </a:extLst>
              </a:tr>
              <a:tr h="133609">
                <a:tc>
                  <a:txBody>
                    <a:bodyPr/>
                    <a:lstStyle/>
                    <a:p>
                      <a:pPr algn="ctr" fontAlgn="b"/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</a:rPr>
                        <a:t> 69903143000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</a:rPr>
                        <a:t>Fleece belts 50x1000mm medium 3 pack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10019"/>
                  </a:ext>
                </a:extLst>
              </a:tr>
              <a:tr h="133609">
                <a:tc>
                  <a:txBody>
                    <a:bodyPr/>
                    <a:lstStyle/>
                    <a:p>
                      <a:pPr algn="ctr" fontAlgn="b"/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</a:rPr>
                        <a:t> 69903144000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</a:rPr>
                        <a:t>Fleece belts 50x1000mm fine 3 pack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10020"/>
                  </a:ext>
                </a:extLst>
              </a:tr>
            </a:tbl>
          </a:graphicData>
        </a:graphic>
      </p:graphicFrame>
      <p:pic>
        <p:nvPicPr>
          <p:cNvPr id="8" name="Picture 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1077" t="1775" r="1862" b="2396"/>
          <a:stretch>
            <a:fillRect/>
          </a:stretch>
        </p:blipFill>
        <p:spPr bwMode="auto">
          <a:xfrm>
            <a:off x="4246024" y="1744655"/>
            <a:ext cx="2206529" cy="1327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Gruppieren 57"/>
          <p:cNvGrpSpPr>
            <a:grpSpLocks/>
          </p:cNvGrpSpPr>
          <p:nvPr/>
        </p:nvGrpSpPr>
        <p:grpSpPr bwMode="auto">
          <a:xfrm>
            <a:off x="313934" y="2008656"/>
            <a:ext cx="2905125" cy="1028700"/>
            <a:chOff x="5974055" y="4077072"/>
            <a:chExt cx="2454120" cy="869207"/>
          </a:xfrm>
        </p:grpSpPr>
        <p:pic>
          <p:nvPicPr>
            <p:cNvPr id="10" name="Picture 11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40352" y="4077072"/>
              <a:ext cx="687823" cy="8640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12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76256" y="4077072"/>
              <a:ext cx="693447" cy="866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10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74055" y="4084249"/>
              <a:ext cx="693114" cy="8620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aphicFrame>
        <p:nvGraphicFramePr>
          <p:cNvPr id="17" name="Objek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061484661"/>
              </p:ext>
            </p:extLst>
          </p:nvPr>
        </p:nvGraphicFramePr>
        <p:xfrm>
          <a:off x="4386263" y="3409950"/>
          <a:ext cx="2035175" cy="4702175"/>
        </p:xfrm>
        <a:graphic>
          <a:graphicData uri="http://schemas.openxmlformats.org/presentationml/2006/ole">
            <p:oleObj spid="_x0000_s1077" name="Worksheet" r:id="rId9" imgW="3403600" imgH="7848600" progId="Excel.Sheet.8">
              <p:embed/>
            </p:oleObj>
          </a:graphicData>
        </a:graphic>
      </p:graphicFrame>
      <p:sp>
        <p:nvSpPr>
          <p:cNvPr id="18" name="Rechteck 10"/>
          <p:cNvSpPr>
            <a:spLocks noChangeArrowheads="1"/>
          </p:cNvSpPr>
          <p:nvPr/>
        </p:nvSpPr>
        <p:spPr bwMode="auto">
          <a:xfrm>
            <a:off x="1644293" y="8173869"/>
            <a:ext cx="5015328" cy="501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497806" fontAlgn="auto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tabLst>
                <a:tab pos="180975" algn="l"/>
              </a:tabLst>
              <a:defRPr/>
            </a:pPr>
            <a:endParaRPr lang="en-US" sz="900" b="1" dirty="0"/>
          </a:p>
          <a:p>
            <a:pPr defTabSz="497806" fontAlgn="auto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tabLst>
                <a:tab pos="180975" algn="l"/>
                <a:tab pos="1077913" algn="l"/>
              </a:tabLst>
              <a:defRPr/>
            </a:pPr>
            <a:endParaRPr lang="en-GB" sz="900" b="1" dirty="0"/>
          </a:p>
        </p:txBody>
      </p:sp>
      <p:sp>
        <p:nvSpPr>
          <p:cNvPr id="16" name="Rechteck 3"/>
          <p:cNvSpPr>
            <a:spLocks noChangeArrowheads="1"/>
          </p:cNvSpPr>
          <p:nvPr/>
        </p:nvSpPr>
        <p:spPr bwMode="auto">
          <a:xfrm>
            <a:off x="132784" y="8792667"/>
            <a:ext cx="2293002" cy="223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9569" tIns="49785" rIns="99569" bIns="49785">
            <a:spAutoFit/>
          </a:bodyPr>
          <a:lstStyle/>
          <a:p>
            <a:pPr defTabSz="49780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800" b="1" dirty="0"/>
              <a:t>For more information, visit www.fein.com</a:t>
            </a:r>
            <a:endParaRPr lang="en-GB" sz="800" b="1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304618888"/>
      </p:ext>
    </p:extLst>
  </p:cSld>
  <p:clrMapOvr>
    <a:masterClrMapping/>
  </p:clrMapOvr>
</p:sld>
</file>

<file path=ppt/theme/theme1.xml><?xml version="1.0" encoding="utf-8"?>
<a:theme xmlns:a="http://schemas.openxmlformats.org/drawingml/2006/main" name="SalesFact_Vorlage (2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SalesFact_Vorlage (2)</Template>
  <TotalTime>196</TotalTime>
  <Words>913</Words>
  <Application>Microsoft Macintosh PowerPoint</Application>
  <PresentationFormat>Letter Paper (8.5x11 in)</PresentationFormat>
  <Paragraphs>179</Paragraphs>
  <Slides>3</Slides>
  <Notes>2</Notes>
  <HiddenSlides>0</HiddenSlides>
  <MMClips>0</MMClips>
  <ScaleCrop>false</ScaleCrop>
  <HeadingPairs>
    <vt:vector size="6" baseType="variant">
      <vt:variant>
        <vt:lpstr>Design Template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5" baseType="lpstr">
      <vt:lpstr>SalesFact_Vorlage (2)</vt:lpstr>
      <vt:lpstr>Worksheet</vt:lpstr>
      <vt:lpstr>Slide 1</vt:lpstr>
      <vt:lpstr>Slide 2</vt:lpstr>
      <vt:lpstr>Slide 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Dueck</dc:creator>
  <cp:lastModifiedBy>Lisa Wichmann</cp:lastModifiedBy>
  <cp:revision>979</cp:revision>
  <cp:lastPrinted>2016-11-23T16:05:06Z</cp:lastPrinted>
  <dcterms:created xsi:type="dcterms:W3CDTF">2016-11-28T15:41:39Z</dcterms:created>
  <dcterms:modified xsi:type="dcterms:W3CDTF">2016-11-28T15:41:54Z</dcterms:modified>
</cp:coreProperties>
</file>